
<file path=[Content_Types].xml><?xml version="1.0" encoding="utf-8"?>
<Types xmlns="http://schemas.openxmlformats.org/package/2006/content-types">
  <Default Extension="gif" ContentType="image/gi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Lst>
  <p:sldSz cx="12192000" cy="6858000"/>
  <p:notesSz cx="6858000" cy="9144000"/>
  <p:defaultTextStyle>
    <a:defPPr>
      <a:defRPr lang="en-J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p:restoredTop sz="81639"/>
  </p:normalViewPr>
  <p:slideViewPr>
    <p:cSldViewPr snapToGrid="0">
      <p:cViewPr varScale="1">
        <p:scale>
          <a:sx n="92" d="100"/>
          <a:sy n="92" d="100"/>
        </p:scale>
        <p:origin x="1320"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JO"/>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CB85522-D072-E84A-BD9B-98535DC30AC1}" type="datetimeFigureOut">
              <a:rPr lang="en-JO" smtClean="0"/>
              <a:t>12/15/22</a:t>
            </a:fld>
            <a:endParaRPr lang="en-JO"/>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JO"/>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JO"/>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JO"/>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38B2E0A-72D8-A64B-9FD3-9741323A76DC}" type="slidenum">
              <a:rPr lang="en-JO" smtClean="0"/>
              <a:t>‹#›</a:t>
            </a:fld>
            <a:endParaRPr lang="en-JO"/>
          </a:p>
        </p:txBody>
      </p:sp>
    </p:spTree>
    <p:extLst>
      <p:ext uri="{BB962C8B-B14F-4D97-AF65-F5344CB8AC3E}">
        <p14:creationId xmlns:p14="http://schemas.microsoft.com/office/powerpoint/2010/main" val="6200966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u="none" strike="noStrike" dirty="0">
                <a:solidFill>
                  <a:srgbClr val="000000"/>
                </a:solidFill>
                <a:effectLst/>
                <a:latin typeface="-webkit-standard"/>
              </a:rPr>
              <a:t>This latter problem is referred to as the </a:t>
            </a:r>
            <a:r>
              <a:rPr lang="en-US" b="1" i="0" u="none" strike="noStrike" dirty="0">
                <a:solidFill>
                  <a:srgbClr val="000000"/>
                </a:solidFill>
                <a:effectLst/>
                <a:latin typeface="-webkit-standard"/>
              </a:rPr>
              <a:t>digital signature</a:t>
            </a:r>
            <a:r>
              <a:rPr lang="en-US" b="0" i="0" u="none" strike="noStrike" dirty="0">
                <a:solidFill>
                  <a:srgbClr val="000000"/>
                </a:solidFill>
                <a:effectLst/>
                <a:latin typeface="-webkit-standard"/>
              </a:rPr>
              <a:t> problem</a:t>
            </a:r>
            <a:endParaRPr lang="en-JO" dirty="0"/>
          </a:p>
        </p:txBody>
      </p:sp>
      <p:sp>
        <p:nvSpPr>
          <p:cNvPr id="4" name="Slide Number Placeholder 3"/>
          <p:cNvSpPr>
            <a:spLocks noGrp="1"/>
          </p:cNvSpPr>
          <p:nvPr>
            <p:ph type="sldNum" sz="quarter" idx="5"/>
          </p:nvPr>
        </p:nvSpPr>
        <p:spPr/>
        <p:txBody>
          <a:bodyPr/>
          <a:lstStyle/>
          <a:p>
            <a:fld id="{838B2E0A-72D8-A64B-9FD3-9741323A76DC}" type="slidenum">
              <a:rPr lang="en-JO" smtClean="0"/>
              <a:t>2</a:t>
            </a:fld>
            <a:endParaRPr lang="en-JO"/>
          </a:p>
        </p:txBody>
      </p:sp>
    </p:spTree>
    <p:extLst>
      <p:ext uri="{BB962C8B-B14F-4D97-AF65-F5344CB8AC3E}">
        <p14:creationId xmlns:p14="http://schemas.microsoft.com/office/powerpoint/2010/main" val="30908504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u="none" strike="noStrike" dirty="0">
                <a:solidFill>
                  <a:srgbClr val="000000"/>
                </a:solidFill>
                <a:effectLst/>
                <a:latin typeface="-webkit-standard"/>
              </a:rPr>
              <a:t>Rather than just stop here with this solution, however, let us consider a more general approach for combating the playback attack. The failure scenario in Figure 7.3-3 resulted from the fact that Bob could not distinguish between the original authentication of Alice and the later playback of Alice's original authentication.  That is, Bob could not tell if Alice was "live" (i.e., was  currently really on the other end of the connection) or whether the messages he was receiving were a recorded playback of a previous authentication of Alice. The very (very!) observant reader will recall that the 3-way TCP handshake protocol needed to address the same problem - the server side of a TCP connection did not want to accept a connection if the received SYN segment was an old copy (retransmission) of a SYN segment from an earlier connection. How did the TCP server side solve the problem of determining if the client was really "live"? It chose an initial sequence number (which had not been used in a very long time), sent that number to the client, and then waited for the client to respond back with an ACK segment containing that number.  We can adopt the same idea here for authentication purposes.</a:t>
            </a:r>
            <a:endParaRPr lang="en-JO" dirty="0"/>
          </a:p>
        </p:txBody>
      </p:sp>
      <p:sp>
        <p:nvSpPr>
          <p:cNvPr id="4" name="Slide Number Placeholder 3"/>
          <p:cNvSpPr>
            <a:spLocks noGrp="1"/>
          </p:cNvSpPr>
          <p:nvPr>
            <p:ph type="sldNum" sz="quarter" idx="5"/>
          </p:nvPr>
        </p:nvSpPr>
        <p:spPr/>
        <p:txBody>
          <a:bodyPr/>
          <a:lstStyle/>
          <a:p>
            <a:fld id="{838B2E0A-72D8-A64B-9FD3-9741323A76DC}" type="slidenum">
              <a:rPr lang="en-JO" smtClean="0"/>
              <a:t>11</a:t>
            </a:fld>
            <a:endParaRPr lang="en-JO"/>
          </a:p>
        </p:txBody>
      </p:sp>
    </p:spTree>
    <p:extLst>
      <p:ext uri="{BB962C8B-B14F-4D97-AF65-F5344CB8AC3E}">
        <p14:creationId xmlns:p14="http://schemas.microsoft.com/office/powerpoint/2010/main" val="12591891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BC8A47-6D2A-6800-C7EC-B85629AC0B1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JO"/>
          </a:p>
        </p:txBody>
      </p:sp>
      <p:sp>
        <p:nvSpPr>
          <p:cNvPr id="3" name="Subtitle 2">
            <a:extLst>
              <a:ext uri="{FF2B5EF4-FFF2-40B4-BE49-F238E27FC236}">
                <a16:creationId xmlns:a16="http://schemas.microsoft.com/office/drawing/2014/main" id="{619A1783-D091-B3E5-E0FD-0A4C6CAC80D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JO"/>
          </a:p>
        </p:txBody>
      </p:sp>
      <p:sp>
        <p:nvSpPr>
          <p:cNvPr id="4" name="Date Placeholder 3">
            <a:extLst>
              <a:ext uri="{FF2B5EF4-FFF2-40B4-BE49-F238E27FC236}">
                <a16:creationId xmlns:a16="http://schemas.microsoft.com/office/drawing/2014/main" id="{E28D13D2-3413-D0F9-0A75-4D8BC2E42DEC}"/>
              </a:ext>
            </a:extLst>
          </p:cNvPr>
          <p:cNvSpPr>
            <a:spLocks noGrp="1"/>
          </p:cNvSpPr>
          <p:nvPr>
            <p:ph type="dt" sz="half" idx="10"/>
          </p:nvPr>
        </p:nvSpPr>
        <p:spPr/>
        <p:txBody>
          <a:bodyPr/>
          <a:lstStyle/>
          <a:p>
            <a:fld id="{7775BB91-F067-804D-9995-26FC18E7DE79}" type="datetimeFigureOut">
              <a:rPr lang="en-JO" smtClean="0"/>
              <a:t>12/15/22</a:t>
            </a:fld>
            <a:endParaRPr lang="en-JO"/>
          </a:p>
        </p:txBody>
      </p:sp>
      <p:sp>
        <p:nvSpPr>
          <p:cNvPr id="5" name="Footer Placeholder 4">
            <a:extLst>
              <a:ext uri="{FF2B5EF4-FFF2-40B4-BE49-F238E27FC236}">
                <a16:creationId xmlns:a16="http://schemas.microsoft.com/office/drawing/2014/main" id="{E79299B1-F207-9A65-9DBC-5AC55A2F0FB3}"/>
              </a:ext>
            </a:extLst>
          </p:cNvPr>
          <p:cNvSpPr>
            <a:spLocks noGrp="1"/>
          </p:cNvSpPr>
          <p:nvPr>
            <p:ph type="ftr" sz="quarter" idx="11"/>
          </p:nvPr>
        </p:nvSpPr>
        <p:spPr/>
        <p:txBody>
          <a:bodyPr/>
          <a:lstStyle/>
          <a:p>
            <a:endParaRPr lang="en-JO"/>
          </a:p>
        </p:txBody>
      </p:sp>
      <p:sp>
        <p:nvSpPr>
          <p:cNvPr id="6" name="Slide Number Placeholder 5">
            <a:extLst>
              <a:ext uri="{FF2B5EF4-FFF2-40B4-BE49-F238E27FC236}">
                <a16:creationId xmlns:a16="http://schemas.microsoft.com/office/drawing/2014/main" id="{3E25C7DD-7118-A9CE-CA9F-C07BFE02EA48}"/>
              </a:ext>
            </a:extLst>
          </p:cNvPr>
          <p:cNvSpPr>
            <a:spLocks noGrp="1"/>
          </p:cNvSpPr>
          <p:nvPr>
            <p:ph type="sldNum" sz="quarter" idx="12"/>
          </p:nvPr>
        </p:nvSpPr>
        <p:spPr/>
        <p:txBody>
          <a:bodyPr/>
          <a:lstStyle/>
          <a:p>
            <a:fld id="{FF135BD5-A143-4A40-A24F-03D068F2BE11}" type="slidenum">
              <a:rPr lang="en-JO" smtClean="0"/>
              <a:t>‹#›</a:t>
            </a:fld>
            <a:endParaRPr lang="en-JO"/>
          </a:p>
        </p:txBody>
      </p:sp>
    </p:spTree>
    <p:extLst>
      <p:ext uri="{BB962C8B-B14F-4D97-AF65-F5344CB8AC3E}">
        <p14:creationId xmlns:p14="http://schemas.microsoft.com/office/powerpoint/2010/main" val="40431018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41F50D-DB72-7CF5-5AC4-9CB72C4E195B}"/>
              </a:ext>
            </a:extLst>
          </p:cNvPr>
          <p:cNvSpPr>
            <a:spLocks noGrp="1"/>
          </p:cNvSpPr>
          <p:nvPr>
            <p:ph type="title"/>
          </p:nvPr>
        </p:nvSpPr>
        <p:spPr/>
        <p:txBody>
          <a:bodyPr/>
          <a:lstStyle/>
          <a:p>
            <a:r>
              <a:rPr lang="en-US"/>
              <a:t>Click to edit Master title style</a:t>
            </a:r>
            <a:endParaRPr lang="en-JO"/>
          </a:p>
        </p:txBody>
      </p:sp>
      <p:sp>
        <p:nvSpPr>
          <p:cNvPr id="3" name="Vertical Text Placeholder 2">
            <a:extLst>
              <a:ext uri="{FF2B5EF4-FFF2-40B4-BE49-F238E27FC236}">
                <a16:creationId xmlns:a16="http://schemas.microsoft.com/office/drawing/2014/main" id="{1722581E-3972-36E8-278F-59F795B6756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JO"/>
          </a:p>
        </p:txBody>
      </p:sp>
      <p:sp>
        <p:nvSpPr>
          <p:cNvPr id="4" name="Date Placeholder 3">
            <a:extLst>
              <a:ext uri="{FF2B5EF4-FFF2-40B4-BE49-F238E27FC236}">
                <a16:creationId xmlns:a16="http://schemas.microsoft.com/office/drawing/2014/main" id="{1F31751E-6D04-103A-5BD6-526D96C2B4EC}"/>
              </a:ext>
            </a:extLst>
          </p:cNvPr>
          <p:cNvSpPr>
            <a:spLocks noGrp="1"/>
          </p:cNvSpPr>
          <p:nvPr>
            <p:ph type="dt" sz="half" idx="10"/>
          </p:nvPr>
        </p:nvSpPr>
        <p:spPr/>
        <p:txBody>
          <a:bodyPr/>
          <a:lstStyle/>
          <a:p>
            <a:fld id="{7775BB91-F067-804D-9995-26FC18E7DE79}" type="datetimeFigureOut">
              <a:rPr lang="en-JO" smtClean="0"/>
              <a:t>12/15/22</a:t>
            </a:fld>
            <a:endParaRPr lang="en-JO"/>
          </a:p>
        </p:txBody>
      </p:sp>
      <p:sp>
        <p:nvSpPr>
          <p:cNvPr id="5" name="Footer Placeholder 4">
            <a:extLst>
              <a:ext uri="{FF2B5EF4-FFF2-40B4-BE49-F238E27FC236}">
                <a16:creationId xmlns:a16="http://schemas.microsoft.com/office/drawing/2014/main" id="{8C750FC9-B0EF-54AF-2EB1-3F03E8BC6EC4}"/>
              </a:ext>
            </a:extLst>
          </p:cNvPr>
          <p:cNvSpPr>
            <a:spLocks noGrp="1"/>
          </p:cNvSpPr>
          <p:nvPr>
            <p:ph type="ftr" sz="quarter" idx="11"/>
          </p:nvPr>
        </p:nvSpPr>
        <p:spPr/>
        <p:txBody>
          <a:bodyPr/>
          <a:lstStyle/>
          <a:p>
            <a:endParaRPr lang="en-JO"/>
          </a:p>
        </p:txBody>
      </p:sp>
      <p:sp>
        <p:nvSpPr>
          <p:cNvPr id="6" name="Slide Number Placeholder 5">
            <a:extLst>
              <a:ext uri="{FF2B5EF4-FFF2-40B4-BE49-F238E27FC236}">
                <a16:creationId xmlns:a16="http://schemas.microsoft.com/office/drawing/2014/main" id="{69DE5ECD-1A8C-9FA0-8586-257BDE21B2C8}"/>
              </a:ext>
            </a:extLst>
          </p:cNvPr>
          <p:cNvSpPr>
            <a:spLocks noGrp="1"/>
          </p:cNvSpPr>
          <p:nvPr>
            <p:ph type="sldNum" sz="quarter" idx="12"/>
          </p:nvPr>
        </p:nvSpPr>
        <p:spPr/>
        <p:txBody>
          <a:bodyPr/>
          <a:lstStyle/>
          <a:p>
            <a:fld id="{FF135BD5-A143-4A40-A24F-03D068F2BE11}" type="slidenum">
              <a:rPr lang="en-JO" smtClean="0"/>
              <a:t>‹#›</a:t>
            </a:fld>
            <a:endParaRPr lang="en-JO"/>
          </a:p>
        </p:txBody>
      </p:sp>
    </p:spTree>
    <p:extLst>
      <p:ext uri="{BB962C8B-B14F-4D97-AF65-F5344CB8AC3E}">
        <p14:creationId xmlns:p14="http://schemas.microsoft.com/office/powerpoint/2010/main" val="40220843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266C480-6B0F-8600-B67B-4B564C5154E3}"/>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JO"/>
          </a:p>
        </p:txBody>
      </p:sp>
      <p:sp>
        <p:nvSpPr>
          <p:cNvPr id="3" name="Vertical Text Placeholder 2">
            <a:extLst>
              <a:ext uri="{FF2B5EF4-FFF2-40B4-BE49-F238E27FC236}">
                <a16:creationId xmlns:a16="http://schemas.microsoft.com/office/drawing/2014/main" id="{37B65F4B-B6C9-DA29-E41D-161EBD1D6B6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JO"/>
          </a:p>
        </p:txBody>
      </p:sp>
      <p:sp>
        <p:nvSpPr>
          <p:cNvPr id="4" name="Date Placeholder 3">
            <a:extLst>
              <a:ext uri="{FF2B5EF4-FFF2-40B4-BE49-F238E27FC236}">
                <a16:creationId xmlns:a16="http://schemas.microsoft.com/office/drawing/2014/main" id="{50E7E6E5-C6B8-F9E3-B777-DCAFF3A53F40}"/>
              </a:ext>
            </a:extLst>
          </p:cNvPr>
          <p:cNvSpPr>
            <a:spLocks noGrp="1"/>
          </p:cNvSpPr>
          <p:nvPr>
            <p:ph type="dt" sz="half" idx="10"/>
          </p:nvPr>
        </p:nvSpPr>
        <p:spPr/>
        <p:txBody>
          <a:bodyPr/>
          <a:lstStyle/>
          <a:p>
            <a:fld id="{7775BB91-F067-804D-9995-26FC18E7DE79}" type="datetimeFigureOut">
              <a:rPr lang="en-JO" smtClean="0"/>
              <a:t>12/15/22</a:t>
            </a:fld>
            <a:endParaRPr lang="en-JO"/>
          </a:p>
        </p:txBody>
      </p:sp>
      <p:sp>
        <p:nvSpPr>
          <p:cNvPr id="5" name="Footer Placeholder 4">
            <a:extLst>
              <a:ext uri="{FF2B5EF4-FFF2-40B4-BE49-F238E27FC236}">
                <a16:creationId xmlns:a16="http://schemas.microsoft.com/office/drawing/2014/main" id="{7A9321F3-1F06-C123-2C6A-20A560727920}"/>
              </a:ext>
            </a:extLst>
          </p:cNvPr>
          <p:cNvSpPr>
            <a:spLocks noGrp="1"/>
          </p:cNvSpPr>
          <p:nvPr>
            <p:ph type="ftr" sz="quarter" idx="11"/>
          </p:nvPr>
        </p:nvSpPr>
        <p:spPr/>
        <p:txBody>
          <a:bodyPr/>
          <a:lstStyle/>
          <a:p>
            <a:endParaRPr lang="en-JO"/>
          </a:p>
        </p:txBody>
      </p:sp>
      <p:sp>
        <p:nvSpPr>
          <p:cNvPr id="6" name="Slide Number Placeholder 5">
            <a:extLst>
              <a:ext uri="{FF2B5EF4-FFF2-40B4-BE49-F238E27FC236}">
                <a16:creationId xmlns:a16="http://schemas.microsoft.com/office/drawing/2014/main" id="{92B3922B-C800-7CCC-5C42-EB9FFEE5F938}"/>
              </a:ext>
            </a:extLst>
          </p:cNvPr>
          <p:cNvSpPr>
            <a:spLocks noGrp="1"/>
          </p:cNvSpPr>
          <p:nvPr>
            <p:ph type="sldNum" sz="quarter" idx="12"/>
          </p:nvPr>
        </p:nvSpPr>
        <p:spPr/>
        <p:txBody>
          <a:bodyPr/>
          <a:lstStyle/>
          <a:p>
            <a:fld id="{FF135BD5-A143-4A40-A24F-03D068F2BE11}" type="slidenum">
              <a:rPr lang="en-JO" smtClean="0"/>
              <a:t>‹#›</a:t>
            </a:fld>
            <a:endParaRPr lang="en-JO"/>
          </a:p>
        </p:txBody>
      </p:sp>
    </p:spTree>
    <p:extLst>
      <p:ext uri="{BB962C8B-B14F-4D97-AF65-F5344CB8AC3E}">
        <p14:creationId xmlns:p14="http://schemas.microsoft.com/office/powerpoint/2010/main" val="5083550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33BC10-193D-2FB1-8554-6FA4CFF4C0F2}"/>
              </a:ext>
            </a:extLst>
          </p:cNvPr>
          <p:cNvSpPr>
            <a:spLocks noGrp="1"/>
          </p:cNvSpPr>
          <p:nvPr>
            <p:ph type="title"/>
          </p:nvPr>
        </p:nvSpPr>
        <p:spPr/>
        <p:txBody>
          <a:bodyPr/>
          <a:lstStyle/>
          <a:p>
            <a:r>
              <a:rPr lang="en-US"/>
              <a:t>Click to edit Master title style</a:t>
            </a:r>
            <a:endParaRPr lang="en-JO"/>
          </a:p>
        </p:txBody>
      </p:sp>
      <p:sp>
        <p:nvSpPr>
          <p:cNvPr id="3" name="Content Placeholder 2">
            <a:extLst>
              <a:ext uri="{FF2B5EF4-FFF2-40B4-BE49-F238E27FC236}">
                <a16:creationId xmlns:a16="http://schemas.microsoft.com/office/drawing/2014/main" id="{A064293A-4BE4-85FF-AF12-C45093B82CC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JO"/>
          </a:p>
        </p:txBody>
      </p:sp>
      <p:sp>
        <p:nvSpPr>
          <p:cNvPr id="4" name="Date Placeholder 3">
            <a:extLst>
              <a:ext uri="{FF2B5EF4-FFF2-40B4-BE49-F238E27FC236}">
                <a16:creationId xmlns:a16="http://schemas.microsoft.com/office/drawing/2014/main" id="{B7E27973-A3FF-F679-2DB0-4ED1E2077C6B}"/>
              </a:ext>
            </a:extLst>
          </p:cNvPr>
          <p:cNvSpPr>
            <a:spLocks noGrp="1"/>
          </p:cNvSpPr>
          <p:nvPr>
            <p:ph type="dt" sz="half" idx="10"/>
          </p:nvPr>
        </p:nvSpPr>
        <p:spPr/>
        <p:txBody>
          <a:bodyPr/>
          <a:lstStyle/>
          <a:p>
            <a:fld id="{7775BB91-F067-804D-9995-26FC18E7DE79}" type="datetimeFigureOut">
              <a:rPr lang="en-JO" smtClean="0"/>
              <a:t>12/15/22</a:t>
            </a:fld>
            <a:endParaRPr lang="en-JO"/>
          </a:p>
        </p:txBody>
      </p:sp>
      <p:sp>
        <p:nvSpPr>
          <p:cNvPr id="5" name="Footer Placeholder 4">
            <a:extLst>
              <a:ext uri="{FF2B5EF4-FFF2-40B4-BE49-F238E27FC236}">
                <a16:creationId xmlns:a16="http://schemas.microsoft.com/office/drawing/2014/main" id="{A12ADA66-72FA-2AB5-423F-C71E8420DCB9}"/>
              </a:ext>
            </a:extLst>
          </p:cNvPr>
          <p:cNvSpPr>
            <a:spLocks noGrp="1"/>
          </p:cNvSpPr>
          <p:nvPr>
            <p:ph type="ftr" sz="quarter" idx="11"/>
          </p:nvPr>
        </p:nvSpPr>
        <p:spPr/>
        <p:txBody>
          <a:bodyPr/>
          <a:lstStyle/>
          <a:p>
            <a:endParaRPr lang="en-JO"/>
          </a:p>
        </p:txBody>
      </p:sp>
      <p:sp>
        <p:nvSpPr>
          <p:cNvPr id="6" name="Slide Number Placeholder 5">
            <a:extLst>
              <a:ext uri="{FF2B5EF4-FFF2-40B4-BE49-F238E27FC236}">
                <a16:creationId xmlns:a16="http://schemas.microsoft.com/office/drawing/2014/main" id="{46B84B79-6160-337F-F39A-31D64C3A0258}"/>
              </a:ext>
            </a:extLst>
          </p:cNvPr>
          <p:cNvSpPr>
            <a:spLocks noGrp="1"/>
          </p:cNvSpPr>
          <p:nvPr>
            <p:ph type="sldNum" sz="quarter" idx="12"/>
          </p:nvPr>
        </p:nvSpPr>
        <p:spPr/>
        <p:txBody>
          <a:bodyPr/>
          <a:lstStyle/>
          <a:p>
            <a:fld id="{FF135BD5-A143-4A40-A24F-03D068F2BE11}" type="slidenum">
              <a:rPr lang="en-JO" smtClean="0"/>
              <a:t>‹#›</a:t>
            </a:fld>
            <a:endParaRPr lang="en-JO"/>
          </a:p>
        </p:txBody>
      </p:sp>
    </p:spTree>
    <p:extLst>
      <p:ext uri="{BB962C8B-B14F-4D97-AF65-F5344CB8AC3E}">
        <p14:creationId xmlns:p14="http://schemas.microsoft.com/office/powerpoint/2010/main" val="27550415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AC4C78-CA23-BC98-71B4-52C6FC310B8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JO"/>
          </a:p>
        </p:txBody>
      </p:sp>
      <p:sp>
        <p:nvSpPr>
          <p:cNvPr id="3" name="Text Placeholder 2">
            <a:extLst>
              <a:ext uri="{FF2B5EF4-FFF2-40B4-BE49-F238E27FC236}">
                <a16:creationId xmlns:a16="http://schemas.microsoft.com/office/drawing/2014/main" id="{97EA4F77-BC83-EA18-47B3-D377438CF39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2D0EA27-83AF-7F47-8C75-A43FC86D8C33}"/>
              </a:ext>
            </a:extLst>
          </p:cNvPr>
          <p:cNvSpPr>
            <a:spLocks noGrp="1"/>
          </p:cNvSpPr>
          <p:nvPr>
            <p:ph type="dt" sz="half" idx="10"/>
          </p:nvPr>
        </p:nvSpPr>
        <p:spPr/>
        <p:txBody>
          <a:bodyPr/>
          <a:lstStyle/>
          <a:p>
            <a:fld id="{7775BB91-F067-804D-9995-26FC18E7DE79}" type="datetimeFigureOut">
              <a:rPr lang="en-JO" smtClean="0"/>
              <a:t>12/15/22</a:t>
            </a:fld>
            <a:endParaRPr lang="en-JO"/>
          </a:p>
        </p:txBody>
      </p:sp>
      <p:sp>
        <p:nvSpPr>
          <p:cNvPr id="5" name="Footer Placeholder 4">
            <a:extLst>
              <a:ext uri="{FF2B5EF4-FFF2-40B4-BE49-F238E27FC236}">
                <a16:creationId xmlns:a16="http://schemas.microsoft.com/office/drawing/2014/main" id="{9ACC0A49-5859-823A-6E62-0DC62F3D8256}"/>
              </a:ext>
            </a:extLst>
          </p:cNvPr>
          <p:cNvSpPr>
            <a:spLocks noGrp="1"/>
          </p:cNvSpPr>
          <p:nvPr>
            <p:ph type="ftr" sz="quarter" idx="11"/>
          </p:nvPr>
        </p:nvSpPr>
        <p:spPr/>
        <p:txBody>
          <a:bodyPr/>
          <a:lstStyle/>
          <a:p>
            <a:endParaRPr lang="en-JO"/>
          </a:p>
        </p:txBody>
      </p:sp>
      <p:sp>
        <p:nvSpPr>
          <p:cNvPr id="6" name="Slide Number Placeholder 5">
            <a:extLst>
              <a:ext uri="{FF2B5EF4-FFF2-40B4-BE49-F238E27FC236}">
                <a16:creationId xmlns:a16="http://schemas.microsoft.com/office/drawing/2014/main" id="{C465AD09-9A8B-52C0-CCDB-82EFDCB4AF59}"/>
              </a:ext>
            </a:extLst>
          </p:cNvPr>
          <p:cNvSpPr>
            <a:spLocks noGrp="1"/>
          </p:cNvSpPr>
          <p:nvPr>
            <p:ph type="sldNum" sz="quarter" idx="12"/>
          </p:nvPr>
        </p:nvSpPr>
        <p:spPr/>
        <p:txBody>
          <a:bodyPr/>
          <a:lstStyle/>
          <a:p>
            <a:fld id="{FF135BD5-A143-4A40-A24F-03D068F2BE11}" type="slidenum">
              <a:rPr lang="en-JO" smtClean="0"/>
              <a:t>‹#›</a:t>
            </a:fld>
            <a:endParaRPr lang="en-JO"/>
          </a:p>
        </p:txBody>
      </p:sp>
    </p:spTree>
    <p:extLst>
      <p:ext uri="{BB962C8B-B14F-4D97-AF65-F5344CB8AC3E}">
        <p14:creationId xmlns:p14="http://schemas.microsoft.com/office/powerpoint/2010/main" val="22576008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DDB3B0-32C2-A3F9-266F-B6F9133CC9B8}"/>
              </a:ext>
            </a:extLst>
          </p:cNvPr>
          <p:cNvSpPr>
            <a:spLocks noGrp="1"/>
          </p:cNvSpPr>
          <p:nvPr>
            <p:ph type="title"/>
          </p:nvPr>
        </p:nvSpPr>
        <p:spPr/>
        <p:txBody>
          <a:bodyPr/>
          <a:lstStyle/>
          <a:p>
            <a:r>
              <a:rPr lang="en-US"/>
              <a:t>Click to edit Master title style</a:t>
            </a:r>
            <a:endParaRPr lang="en-JO"/>
          </a:p>
        </p:txBody>
      </p:sp>
      <p:sp>
        <p:nvSpPr>
          <p:cNvPr id="3" name="Content Placeholder 2">
            <a:extLst>
              <a:ext uri="{FF2B5EF4-FFF2-40B4-BE49-F238E27FC236}">
                <a16:creationId xmlns:a16="http://schemas.microsoft.com/office/drawing/2014/main" id="{B8DB9714-D5DD-E5CE-FF5A-7012E5251E5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JO"/>
          </a:p>
        </p:txBody>
      </p:sp>
      <p:sp>
        <p:nvSpPr>
          <p:cNvPr id="4" name="Content Placeholder 3">
            <a:extLst>
              <a:ext uri="{FF2B5EF4-FFF2-40B4-BE49-F238E27FC236}">
                <a16:creationId xmlns:a16="http://schemas.microsoft.com/office/drawing/2014/main" id="{5A823675-B2F1-7ED0-77A5-DB429918C06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JO"/>
          </a:p>
        </p:txBody>
      </p:sp>
      <p:sp>
        <p:nvSpPr>
          <p:cNvPr id="5" name="Date Placeholder 4">
            <a:extLst>
              <a:ext uri="{FF2B5EF4-FFF2-40B4-BE49-F238E27FC236}">
                <a16:creationId xmlns:a16="http://schemas.microsoft.com/office/drawing/2014/main" id="{A3D3AA26-1B08-C753-5ED6-01DC6D9509A9}"/>
              </a:ext>
            </a:extLst>
          </p:cNvPr>
          <p:cNvSpPr>
            <a:spLocks noGrp="1"/>
          </p:cNvSpPr>
          <p:nvPr>
            <p:ph type="dt" sz="half" idx="10"/>
          </p:nvPr>
        </p:nvSpPr>
        <p:spPr/>
        <p:txBody>
          <a:bodyPr/>
          <a:lstStyle/>
          <a:p>
            <a:fld id="{7775BB91-F067-804D-9995-26FC18E7DE79}" type="datetimeFigureOut">
              <a:rPr lang="en-JO" smtClean="0"/>
              <a:t>12/15/22</a:t>
            </a:fld>
            <a:endParaRPr lang="en-JO"/>
          </a:p>
        </p:txBody>
      </p:sp>
      <p:sp>
        <p:nvSpPr>
          <p:cNvPr id="6" name="Footer Placeholder 5">
            <a:extLst>
              <a:ext uri="{FF2B5EF4-FFF2-40B4-BE49-F238E27FC236}">
                <a16:creationId xmlns:a16="http://schemas.microsoft.com/office/drawing/2014/main" id="{1E7F521F-5249-2C61-5FEB-AE473EC10B03}"/>
              </a:ext>
            </a:extLst>
          </p:cNvPr>
          <p:cNvSpPr>
            <a:spLocks noGrp="1"/>
          </p:cNvSpPr>
          <p:nvPr>
            <p:ph type="ftr" sz="quarter" idx="11"/>
          </p:nvPr>
        </p:nvSpPr>
        <p:spPr/>
        <p:txBody>
          <a:bodyPr/>
          <a:lstStyle/>
          <a:p>
            <a:endParaRPr lang="en-JO"/>
          </a:p>
        </p:txBody>
      </p:sp>
      <p:sp>
        <p:nvSpPr>
          <p:cNvPr id="7" name="Slide Number Placeholder 6">
            <a:extLst>
              <a:ext uri="{FF2B5EF4-FFF2-40B4-BE49-F238E27FC236}">
                <a16:creationId xmlns:a16="http://schemas.microsoft.com/office/drawing/2014/main" id="{5AB38478-0D9F-1F35-8D29-8A06482B7746}"/>
              </a:ext>
            </a:extLst>
          </p:cNvPr>
          <p:cNvSpPr>
            <a:spLocks noGrp="1"/>
          </p:cNvSpPr>
          <p:nvPr>
            <p:ph type="sldNum" sz="quarter" idx="12"/>
          </p:nvPr>
        </p:nvSpPr>
        <p:spPr/>
        <p:txBody>
          <a:bodyPr/>
          <a:lstStyle/>
          <a:p>
            <a:fld id="{FF135BD5-A143-4A40-A24F-03D068F2BE11}" type="slidenum">
              <a:rPr lang="en-JO" smtClean="0"/>
              <a:t>‹#›</a:t>
            </a:fld>
            <a:endParaRPr lang="en-JO"/>
          </a:p>
        </p:txBody>
      </p:sp>
    </p:spTree>
    <p:extLst>
      <p:ext uri="{BB962C8B-B14F-4D97-AF65-F5344CB8AC3E}">
        <p14:creationId xmlns:p14="http://schemas.microsoft.com/office/powerpoint/2010/main" val="9680050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01D656-2243-8C7E-FE5C-C9BC820A3E8B}"/>
              </a:ext>
            </a:extLst>
          </p:cNvPr>
          <p:cNvSpPr>
            <a:spLocks noGrp="1"/>
          </p:cNvSpPr>
          <p:nvPr>
            <p:ph type="title"/>
          </p:nvPr>
        </p:nvSpPr>
        <p:spPr>
          <a:xfrm>
            <a:off x="839788" y="365125"/>
            <a:ext cx="10515600" cy="1325563"/>
          </a:xfrm>
        </p:spPr>
        <p:txBody>
          <a:bodyPr/>
          <a:lstStyle/>
          <a:p>
            <a:r>
              <a:rPr lang="en-US"/>
              <a:t>Click to edit Master title style</a:t>
            </a:r>
            <a:endParaRPr lang="en-JO"/>
          </a:p>
        </p:txBody>
      </p:sp>
      <p:sp>
        <p:nvSpPr>
          <p:cNvPr id="3" name="Text Placeholder 2">
            <a:extLst>
              <a:ext uri="{FF2B5EF4-FFF2-40B4-BE49-F238E27FC236}">
                <a16:creationId xmlns:a16="http://schemas.microsoft.com/office/drawing/2014/main" id="{5491F5CC-9CA2-D1D5-9874-543C375EA80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93608C1-B76F-02DB-093B-8CA581C75B9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JO"/>
          </a:p>
        </p:txBody>
      </p:sp>
      <p:sp>
        <p:nvSpPr>
          <p:cNvPr id="5" name="Text Placeholder 4">
            <a:extLst>
              <a:ext uri="{FF2B5EF4-FFF2-40B4-BE49-F238E27FC236}">
                <a16:creationId xmlns:a16="http://schemas.microsoft.com/office/drawing/2014/main" id="{F39D3523-C5A1-AEA1-2F01-F03C2FFAFC3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D53CD9A-640D-B514-27F7-01A916BC25E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JO"/>
          </a:p>
        </p:txBody>
      </p:sp>
      <p:sp>
        <p:nvSpPr>
          <p:cNvPr id="7" name="Date Placeholder 6">
            <a:extLst>
              <a:ext uri="{FF2B5EF4-FFF2-40B4-BE49-F238E27FC236}">
                <a16:creationId xmlns:a16="http://schemas.microsoft.com/office/drawing/2014/main" id="{F22F18F7-E047-63ED-0453-4DA923DB0609}"/>
              </a:ext>
            </a:extLst>
          </p:cNvPr>
          <p:cNvSpPr>
            <a:spLocks noGrp="1"/>
          </p:cNvSpPr>
          <p:nvPr>
            <p:ph type="dt" sz="half" idx="10"/>
          </p:nvPr>
        </p:nvSpPr>
        <p:spPr/>
        <p:txBody>
          <a:bodyPr/>
          <a:lstStyle/>
          <a:p>
            <a:fld id="{7775BB91-F067-804D-9995-26FC18E7DE79}" type="datetimeFigureOut">
              <a:rPr lang="en-JO" smtClean="0"/>
              <a:t>12/15/22</a:t>
            </a:fld>
            <a:endParaRPr lang="en-JO"/>
          </a:p>
        </p:txBody>
      </p:sp>
      <p:sp>
        <p:nvSpPr>
          <p:cNvPr id="8" name="Footer Placeholder 7">
            <a:extLst>
              <a:ext uri="{FF2B5EF4-FFF2-40B4-BE49-F238E27FC236}">
                <a16:creationId xmlns:a16="http://schemas.microsoft.com/office/drawing/2014/main" id="{A9A86B4A-8F86-3BB8-BA61-835F0FE0B448}"/>
              </a:ext>
            </a:extLst>
          </p:cNvPr>
          <p:cNvSpPr>
            <a:spLocks noGrp="1"/>
          </p:cNvSpPr>
          <p:nvPr>
            <p:ph type="ftr" sz="quarter" idx="11"/>
          </p:nvPr>
        </p:nvSpPr>
        <p:spPr/>
        <p:txBody>
          <a:bodyPr/>
          <a:lstStyle/>
          <a:p>
            <a:endParaRPr lang="en-JO"/>
          </a:p>
        </p:txBody>
      </p:sp>
      <p:sp>
        <p:nvSpPr>
          <p:cNvPr id="9" name="Slide Number Placeholder 8">
            <a:extLst>
              <a:ext uri="{FF2B5EF4-FFF2-40B4-BE49-F238E27FC236}">
                <a16:creationId xmlns:a16="http://schemas.microsoft.com/office/drawing/2014/main" id="{48104B37-85E7-330D-C3C7-1E266A0078B0}"/>
              </a:ext>
            </a:extLst>
          </p:cNvPr>
          <p:cNvSpPr>
            <a:spLocks noGrp="1"/>
          </p:cNvSpPr>
          <p:nvPr>
            <p:ph type="sldNum" sz="quarter" idx="12"/>
          </p:nvPr>
        </p:nvSpPr>
        <p:spPr/>
        <p:txBody>
          <a:bodyPr/>
          <a:lstStyle/>
          <a:p>
            <a:fld id="{FF135BD5-A143-4A40-A24F-03D068F2BE11}" type="slidenum">
              <a:rPr lang="en-JO" smtClean="0"/>
              <a:t>‹#›</a:t>
            </a:fld>
            <a:endParaRPr lang="en-JO"/>
          </a:p>
        </p:txBody>
      </p:sp>
    </p:spTree>
    <p:extLst>
      <p:ext uri="{BB962C8B-B14F-4D97-AF65-F5344CB8AC3E}">
        <p14:creationId xmlns:p14="http://schemas.microsoft.com/office/powerpoint/2010/main" val="15612959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852FBD-E169-FD1E-2520-29B57632A911}"/>
              </a:ext>
            </a:extLst>
          </p:cNvPr>
          <p:cNvSpPr>
            <a:spLocks noGrp="1"/>
          </p:cNvSpPr>
          <p:nvPr>
            <p:ph type="title"/>
          </p:nvPr>
        </p:nvSpPr>
        <p:spPr/>
        <p:txBody>
          <a:bodyPr/>
          <a:lstStyle/>
          <a:p>
            <a:r>
              <a:rPr lang="en-US"/>
              <a:t>Click to edit Master title style</a:t>
            </a:r>
            <a:endParaRPr lang="en-JO"/>
          </a:p>
        </p:txBody>
      </p:sp>
      <p:sp>
        <p:nvSpPr>
          <p:cNvPr id="3" name="Date Placeholder 2">
            <a:extLst>
              <a:ext uri="{FF2B5EF4-FFF2-40B4-BE49-F238E27FC236}">
                <a16:creationId xmlns:a16="http://schemas.microsoft.com/office/drawing/2014/main" id="{DD8C577F-FC91-B29C-6F32-750B90B97CA8}"/>
              </a:ext>
            </a:extLst>
          </p:cNvPr>
          <p:cNvSpPr>
            <a:spLocks noGrp="1"/>
          </p:cNvSpPr>
          <p:nvPr>
            <p:ph type="dt" sz="half" idx="10"/>
          </p:nvPr>
        </p:nvSpPr>
        <p:spPr/>
        <p:txBody>
          <a:bodyPr/>
          <a:lstStyle/>
          <a:p>
            <a:fld id="{7775BB91-F067-804D-9995-26FC18E7DE79}" type="datetimeFigureOut">
              <a:rPr lang="en-JO" smtClean="0"/>
              <a:t>12/15/22</a:t>
            </a:fld>
            <a:endParaRPr lang="en-JO"/>
          </a:p>
        </p:txBody>
      </p:sp>
      <p:sp>
        <p:nvSpPr>
          <p:cNvPr id="4" name="Footer Placeholder 3">
            <a:extLst>
              <a:ext uri="{FF2B5EF4-FFF2-40B4-BE49-F238E27FC236}">
                <a16:creationId xmlns:a16="http://schemas.microsoft.com/office/drawing/2014/main" id="{3C47089E-F2AE-E9D2-689F-E6399BE00B87}"/>
              </a:ext>
            </a:extLst>
          </p:cNvPr>
          <p:cNvSpPr>
            <a:spLocks noGrp="1"/>
          </p:cNvSpPr>
          <p:nvPr>
            <p:ph type="ftr" sz="quarter" idx="11"/>
          </p:nvPr>
        </p:nvSpPr>
        <p:spPr/>
        <p:txBody>
          <a:bodyPr/>
          <a:lstStyle/>
          <a:p>
            <a:endParaRPr lang="en-JO"/>
          </a:p>
        </p:txBody>
      </p:sp>
      <p:sp>
        <p:nvSpPr>
          <p:cNvPr id="5" name="Slide Number Placeholder 4">
            <a:extLst>
              <a:ext uri="{FF2B5EF4-FFF2-40B4-BE49-F238E27FC236}">
                <a16:creationId xmlns:a16="http://schemas.microsoft.com/office/drawing/2014/main" id="{5F9A5358-CB22-4A5E-B381-8AAEACD7ABE3}"/>
              </a:ext>
            </a:extLst>
          </p:cNvPr>
          <p:cNvSpPr>
            <a:spLocks noGrp="1"/>
          </p:cNvSpPr>
          <p:nvPr>
            <p:ph type="sldNum" sz="quarter" idx="12"/>
          </p:nvPr>
        </p:nvSpPr>
        <p:spPr/>
        <p:txBody>
          <a:bodyPr/>
          <a:lstStyle/>
          <a:p>
            <a:fld id="{FF135BD5-A143-4A40-A24F-03D068F2BE11}" type="slidenum">
              <a:rPr lang="en-JO" smtClean="0"/>
              <a:t>‹#›</a:t>
            </a:fld>
            <a:endParaRPr lang="en-JO"/>
          </a:p>
        </p:txBody>
      </p:sp>
    </p:spTree>
    <p:extLst>
      <p:ext uri="{BB962C8B-B14F-4D97-AF65-F5344CB8AC3E}">
        <p14:creationId xmlns:p14="http://schemas.microsoft.com/office/powerpoint/2010/main" val="18170165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C8746C6-7880-09C1-4B42-08119082E074}"/>
              </a:ext>
            </a:extLst>
          </p:cNvPr>
          <p:cNvSpPr>
            <a:spLocks noGrp="1"/>
          </p:cNvSpPr>
          <p:nvPr>
            <p:ph type="dt" sz="half" idx="10"/>
          </p:nvPr>
        </p:nvSpPr>
        <p:spPr/>
        <p:txBody>
          <a:bodyPr/>
          <a:lstStyle/>
          <a:p>
            <a:fld id="{7775BB91-F067-804D-9995-26FC18E7DE79}" type="datetimeFigureOut">
              <a:rPr lang="en-JO" smtClean="0"/>
              <a:t>12/15/22</a:t>
            </a:fld>
            <a:endParaRPr lang="en-JO"/>
          </a:p>
        </p:txBody>
      </p:sp>
      <p:sp>
        <p:nvSpPr>
          <p:cNvPr id="3" name="Footer Placeholder 2">
            <a:extLst>
              <a:ext uri="{FF2B5EF4-FFF2-40B4-BE49-F238E27FC236}">
                <a16:creationId xmlns:a16="http://schemas.microsoft.com/office/drawing/2014/main" id="{DE5FC0FE-0399-16BB-A5B8-12C288F60FB9}"/>
              </a:ext>
            </a:extLst>
          </p:cNvPr>
          <p:cNvSpPr>
            <a:spLocks noGrp="1"/>
          </p:cNvSpPr>
          <p:nvPr>
            <p:ph type="ftr" sz="quarter" idx="11"/>
          </p:nvPr>
        </p:nvSpPr>
        <p:spPr/>
        <p:txBody>
          <a:bodyPr/>
          <a:lstStyle/>
          <a:p>
            <a:endParaRPr lang="en-JO"/>
          </a:p>
        </p:txBody>
      </p:sp>
      <p:sp>
        <p:nvSpPr>
          <p:cNvPr id="4" name="Slide Number Placeholder 3">
            <a:extLst>
              <a:ext uri="{FF2B5EF4-FFF2-40B4-BE49-F238E27FC236}">
                <a16:creationId xmlns:a16="http://schemas.microsoft.com/office/drawing/2014/main" id="{028DC325-8615-11EB-40A2-FF058D6C2397}"/>
              </a:ext>
            </a:extLst>
          </p:cNvPr>
          <p:cNvSpPr>
            <a:spLocks noGrp="1"/>
          </p:cNvSpPr>
          <p:nvPr>
            <p:ph type="sldNum" sz="quarter" idx="12"/>
          </p:nvPr>
        </p:nvSpPr>
        <p:spPr/>
        <p:txBody>
          <a:bodyPr/>
          <a:lstStyle/>
          <a:p>
            <a:fld id="{FF135BD5-A143-4A40-A24F-03D068F2BE11}" type="slidenum">
              <a:rPr lang="en-JO" smtClean="0"/>
              <a:t>‹#›</a:t>
            </a:fld>
            <a:endParaRPr lang="en-JO"/>
          </a:p>
        </p:txBody>
      </p:sp>
    </p:spTree>
    <p:extLst>
      <p:ext uri="{BB962C8B-B14F-4D97-AF65-F5344CB8AC3E}">
        <p14:creationId xmlns:p14="http://schemas.microsoft.com/office/powerpoint/2010/main" val="6957292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870EE1-7550-C4FB-6B77-6F90045C645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JO"/>
          </a:p>
        </p:txBody>
      </p:sp>
      <p:sp>
        <p:nvSpPr>
          <p:cNvPr id="3" name="Content Placeholder 2">
            <a:extLst>
              <a:ext uri="{FF2B5EF4-FFF2-40B4-BE49-F238E27FC236}">
                <a16:creationId xmlns:a16="http://schemas.microsoft.com/office/drawing/2014/main" id="{E52C7B43-2D70-E82D-15EB-08075DD4D7A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JO"/>
          </a:p>
        </p:txBody>
      </p:sp>
      <p:sp>
        <p:nvSpPr>
          <p:cNvPr id="4" name="Text Placeholder 3">
            <a:extLst>
              <a:ext uri="{FF2B5EF4-FFF2-40B4-BE49-F238E27FC236}">
                <a16:creationId xmlns:a16="http://schemas.microsoft.com/office/drawing/2014/main" id="{4B92C31F-FE27-F790-5348-CAC42F4FD67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E474E4A-8794-7E3C-EC1A-6BDF2D5AC180}"/>
              </a:ext>
            </a:extLst>
          </p:cNvPr>
          <p:cNvSpPr>
            <a:spLocks noGrp="1"/>
          </p:cNvSpPr>
          <p:nvPr>
            <p:ph type="dt" sz="half" idx="10"/>
          </p:nvPr>
        </p:nvSpPr>
        <p:spPr/>
        <p:txBody>
          <a:bodyPr/>
          <a:lstStyle/>
          <a:p>
            <a:fld id="{7775BB91-F067-804D-9995-26FC18E7DE79}" type="datetimeFigureOut">
              <a:rPr lang="en-JO" smtClean="0"/>
              <a:t>12/15/22</a:t>
            </a:fld>
            <a:endParaRPr lang="en-JO"/>
          </a:p>
        </p:txBody>
      </p:sp>
      <p:sp>
        <p:nvSpPr>
          <p:cNvPr id="6" name="Footer Placeholder 5">
            <a:extLst>
              <a:ext uri="{FF2B5EF4-FFF2-40B4-BE49-F238E27FC236}">
                <a16:creationId xmlns:a16="http://schemas.microsoft.com/office/drawing/2014/main" id="{1ADD6ACD-726F-B6FB-0D41-BB45DD73DBA9}"/>
              </a:ext>
            </a:extLst>
          </p:cNvPr>
          <p:cNvSpPr>
            <a:spLocks noGrp="1"/>
          </p:cNvSpPr>
          <p:nvPr>
            <p:ph type="ftr" sz="quarter" idx="11"/>
          </p:nvPr>
        </p:nvSpPr>
        <p:spPr/>
        <p:txBody>
          <a:bodyPr/>
          <a:lstStyle/>
          <a:p>
            <a:endParaRPr lang="en-JO"/>
          </a:p>
        </p:txBody>
      </p:sp>
      <p:sp>
        <p:nvSpPr>
          <p:cNvPr id="7" name="Slide Number Placeholder 6">
            <a:extLst>
              <a:ext uri="{FF2B5EF4-FFF2-40B4-BE49-F238E27FC236}">
                <a16:creationId xmlns:a16="http://schemas.microsoft.com/office/drawing/2014/main" id="{C68A9DE2-B86C-F381-CCEF-9346A84384E0}"/>
              </a:ext>
            </a:extLst>
          </p:cNvPr>
          <p:cNvSpPr>
            <a:spLocks noGrp="1"/>
          </p:cNvSpPr>
          <p:nvPr>
            <p:ph type="sldNum" sz="quarter" idx="12"/>
          </p:nvPr>
        </p:nvSpPr>
        <p:spPr/>
        <p:txBody>
          <a:bodyPr/>
          <a:lstStyle/>
          <a:p>
            <a:fld id="{FF135BD5-A143-4A40-A24F-03D068F2BE11}" type="slidenum">
              <a:rPr lang="en-JO" smtClean="0"/>
              <a:t>‹#›</a:t>
            </a:fld>
            <a:endParaRPr lang="en-JO"/>
          </a:p>
        </p:txBody>
      </p:sp>
    </p:spTree>
    <p:extLst>
      <p:ext uri="{BB962C8B-B14F-4D97-AF65-F5344CB8AC3E}">
        <p14:creationId xmlns:p14="http://schemas.microsoft.com/office/powerpoint/2010/main" val="37420884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2AA991-A343-FFFE-021F-464441E473C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JO"/>
          </a:p>
        </p:txBody>
      </p:sp>
      <p:sp>
        <p:nvSpPr>
          <p:cNvPr id="3" name="Picture Placeholder 2">
            <a:extLst>
              <a:ext uri="{FF2B5EF4-FFF2-40B4-BE49-F238E27FC236}">
                <a16:creationId xmlns:a16="http://schemas.microsoft.com/office/drawing/2014/main" id="{DAECD72D-A10C-3B26-74D8-2AC10B75DBC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JO"/>
          </a:p>
        </p:txBody>
      </p:sp>
      <p:sp>
        <p:nvSpPr>
          <p:cNvPr id="4" name="Text Placeholder 3">
            <a:extLst>
              <a:ext uri="{FF2B5EF4-FFF2-40B4-BE49-F238E27FC236}">
                <a16:creationId xmlns:a16="http://schemas.microsoft.com/office/drawing/2014/main" id="{1B50D0C7-8ED9-32FD-7AEB-37D20F8581F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E749247-0855-2C47-60D8-E4A5E607AE45}"/>
              </a:ext>
            </a:extLst>
          </p:cNvPr>
          <p:cNvSpPr>
            <a:spLocks noGrp="1"/>
          </p:cNvSpPr>
          <p:nvPr>
            <p:ph type="dt" sz="half" idx="10"/>
          </p:nvPr>
        </p:nvSpPr>
        <p:spPr/>
        <p:txBody>
          <a:bodyPr/>
          <a:lstStyle/>
          <a:p>
            <a:fld id="{7775BB91-F067-804D-9995-26FC18E7DE79}" type="datetimeFigureOut">
              <a:rPr lang="en-JO" smtClean="0"/>
              <a:t>12/15/22</a:t>
            </a:fld>
            <a:endParaRPr lang="en-JO"/>
          </a:p>
        </p:txBody>
      </p:sp>
      <p:sp>
        <p:nvSpPr>
          <p:cNvPr id="6" name="Footer Placeholder 5">
            <a:extLst>
              <a:ext uri="{FF2B5EF4-FFF2-40B4-BE49-F238E27FC236}">
                <a16:creationId xmlns:a16="http://schemas.microsoft.com/office/drawing/2014/main" id="{551C785A-FE05-8282-1BA1-A774050D533D}"/>
              </a:ext>
            </a:extLst>
          </p:cNvPr>
          <p:cNvSpPr>
            <a:spLocks noGrp="1"/>
          </p:cNvSpPr>
          <p:nvPr>
            <p:ph type="ftr" sz="quarter" idx="11"/>
          </p:nvPr>
        </p:nvSpPr>
        <p:spPr/>
        <p:txBody>
          <a:bodyPr/>
          <a:lstStyle/>
          <a:p>
            <a:endParaRPr lang="en-JO"/>
          </a:p>
        </p:txBody>
      </p:sp>
      <p:sp>
        <p:nvSpPr>
          <p:cNvPr id="7" name="Slide Number Placeholder 6">
            <a:extLst>
              <a:ext uri="{FF2B5EF4-FFF2-40B4-BE49-F238E27FC236}">
                <a16:creationId xmlns:a16="http://schemas.microsoft.com/office/drawing/2014/main" id="{C89A521E-8CBE-31A8-9308-7E51B043B1C8}"/>
              </a:ext>
            </a:extLst>
          </p:cNvPr>
          <p:cNvSpPr>
            <a:spLocks noGrp="1"/>
          </p:cNvSpPr>
          <p:nvPr>
            <p:ph type="sldNum" sz="quarter" idx="12"/>
          </p:nvPr>
        </p:nvSpPr>
        <p:spPr/>
        <p:txBody>
          <a:bodyPr/>
          <a:lstStyle/>
          <a:p>
            <a:fld id="{FF135BD5-A143-4A40-A24F-03D068F2BE11}" type="slidenum">
              <a:rPr lang="en-JO" smtClean="0"/>
              <a:t>‹#›</a:t>
            </a:fld>
            <a:endParaRPr lang="en-JO"/>
          </a:p>
        </p:txBody>
      </p:sp>
    </p:spTree>
    <p:extLst>
      <p:ext uri="{BB962C8B-B14F-4D97-AF65-F5344CB8AC3E}">
        <p14:creationId xmlns:p14="http://schemas.microsoft.com/office/powerpoint/2010/main" val="32662430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B193B6E-B7A8-197F-7EFD-D3BA51C9624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JO"/>
          </a:p>
        </p:txBody>
      </p:sp>
      <p:sp>
        <p:nvSpPr>
          <p:cNvPr id="3" name="Text Placeholder 2">
            <a:extLst>
              <a:ext uri="{FF2B5EF4-FFF2-40B4-BE49-F238E27FC236}">
                <a16:creationId xmlns:a16="http://schemas.microsoft.com/office/drawing/2014/main" id="{02057C91-1432-AD68-8BDF-6D33BCF0D05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JO"/>
          </a:p>
        </p:txBody>
      </p:sp>
      <p:sp>
        <p:nvSpPr>
          <p:cNvPr id="4" name="Date Placeholder 3">
            <a:extLst>
              <a:ext uri="{FF2B5EF4-FFF2-40B4-BE49-F238E27FC236}">
                <a16:creationId xmlns:a16="http://schemas.microsoft.com/office/drawing/2014/main" id="{831D96DF-B121-B175-9C4A-610B93E57DC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775BB91-F067-804D-9995-26FC18E7DE79}" type="datetimeFigureOut">
              <a:rPr lang="en-JO" smtClean="0"/>
              <a:t>12/15/22</a:t>
            </a:fld>
            <a:endParaRPr lang="en-JO"/>
          </a:p>
        </p:txBody>
      </p:sp>
      <p:sp>
        <p:nvSpPr>
          <p:cNvPr id="5" name="Footer Placeholder 4">
            <a:extLst>
              <a:ext uri="{FF2B5EF4-FFF2-40B4-BE49-F238E27FC236}">
                <a16:creationId xmlns:a16="http://schemas.microsoft.com/office/drawing/2014/main" id="{52E7A512-C554-E154-D2A3-3E76020ED78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JO"/>
          </a:p>
        </p:txBody>
      </p:sp>
      <p:sp>
        <p:nvSpPr>
          <p:cNvPr id="6" name="Slide Number Placeholder 5">
            <a:extLst>
              <a:ext uri="{FF2B5EF4-FFF2-40B4-BE49-F238E27FC236}">
                <a16:creationId xmlns:a16="http://schemas.microsoft.com/office/drawing/2014/main" id="{B5801691-1C33-F220-512F-0CEC66FD85A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F135BD5-A143-4A40-A24F-03D068F2BE11}" type="slidenum">
              <a:rPr lang="en-JO" smtClean="0"/>
              <a:t>‹#›</a:t>
            </a:fld>
            <a:endParaRPr lang="en-JO"/>
          </a:p>
        </p:txBody>
      </p:sp>
    </p:spTree>
    <p:extLst>
      <p:ext uri="{BB962C8B-B14F-4D97-AF65-F5344CB8AC3E}">
        <p14:creationId xmlns:p14="http://schemas.microsoft.com/office/powerpoint/2010/main" val="426395915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J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lhi5.umbc.edu/class/lhi/network/dcom.dir/authentication.htm#[RFC 1760]"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hyperlink" Target="http://lhi5.umbc.edu/class/lhi/network/dcom.dir/authentication.htm#[Lamport 1981]"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www-tech.mit.edu/V117/N49/hackers.49n.html" TargetMode="External"/><Relationship Id="rId2" Type="http://schemas.openxmlformats.org/officeDocument/2006/relationships/hyperlink" Target="http://www.cert.org/advisories/index.html" TargetMode="External"/><Relationship Id="rId1" Type="http://schemas.openxmlformats.org/officeDocument/2006/relationships/slideLayout" Target="../slideLayouts/slideLayout2.xml"/><Relationship Id="rId5" Type="http://schemas.openxmlformats.org/officeDocument/2006/relationships/hyperlink" Target="https://userpages.umbc.edu/~dgorin1/451/security/dcomm/" TargetMode="External"/><Relationship Id="rId4" Type="http://schemas.openxmlformats.org/officeDocument/2006/relationships/hyperlink" Target="http://info.internet.isi.edu/in-notes/rfc/files/rfc1760.txt"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lhi5.umbc.edu/class/lhi/network/dcom.dir/authentication.htm#[Cert 96]"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lhi5.umbc.edu/class/lhi/network/dcom.dir/authentication.htm#[Jimenez 1997]"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B9A78F-1972-9999-66FF-738283FDC70D}"/>
              </a:ext>
            </a:extLst>
          </p:cNvPr>
          <p:cNvSpPr>
            <a:spLocks noGrp="1"/>
          </p:cNvSpPr>
          <p:nvPr>
            <p:ph type="ctrTitle"/>
          </p:nvPr>
        </p:nvSpPr>
        <p:spPr/>
        <p:txBody>
          <a:bodyPr/>
          <a:lstStyle/>
          <a:p>
            <a:r>
              <a:rPr lang="en-JO" dirty="0"/>
              <a:t>Authentication</a:t>
            </a:r>
          </a:p>
        </p:txBody>
      </p:sp>
      <p:sp>
        <p:nvSpPr>
          <p:cNvPr id="3" name="Subtitle 2">
            <a:extLst>
              <a:ext uri="{FF2B5EF4-FFF2-40B4-BE49-F238E27FC236}">
                <a16:creationId xmlns:a16="http://schemas.microsoft.com/office/drawing/2014/main" id="{ACD232C4-2E31-F3D7-99E1-324062E52FDD}"/>
              </a:ext>
            </a:extLst>
          </p:cNvPr>
          <p:cNvSpPr>
            <a:spLocks noGrp="1"/>
          </p:cNvSpPr>
          <p:nvPr>
            <p:ph type="subTitle" idx="1"/>
          </p:nvPr>
        </p:nvSpPr>
        <p:spPr/>
        <p:txBody>
          <a:bodyPr/>
          <a:lstStyle/>
          <a:p>
            <a:endParaRPr lang="en-JO" dirty="0"/>
          </a:p>
        </p:txBody>
      </p:sp>
    </p:spTree>
    <p:extLst>
      <p:ext uri="{BB962C8B-B14F-4D97-AF65-F5344CB8AC3E}">
        <p14:creationId xmlns:p14="http://schemas.microsoft.com/office/powerpoint/2010/main" val="17908705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D17093-D8AC-8047-86BE-C581DC95D51E}"/>
              </a:ext>
            </a:extLst>
          </p:cNvPr>
          <p:cNvSpPr>
            <a:spLocks noGrp="1"/>
          </p:cNvSpPr>
          <p:nvPr>
            <p:ph type="title"/>
          </p:nvPr>
        </p:nvSpPr>
        <p:spPr/>
        <p:txBody>
          <a:bodyPr/>
          <a:lstStyle/>
          <a:p>
            <a:r>
              <a:rPr lang="en-US" b="1" i="0" u="none" strike="noStrike" dirty="0">
                <a:solidFill>
                  <a:srgbClr val="000000"/>
                </a:solidFill>
                <a:effectLst/>
                <a:latin typeface="-webkit-standard"/>
              </a:rPr>
              <a:t>problem with protocol  </a:t>
            </a:r>
            <a:r>
              <a:rPr lang="en-US" b="1" i="1" u="none" strike="noStrike" dirty="0">
                <a:solidFill>
                  <a:srgbClr val="000000"/>
                </a:solidFill>
                <a:effectLst/>
                <a:latin typeface="-webkit-standard"/>
              </a:rPr>
              <a:t>ap3.1</a:t>
            </a:r>
            <a:endParaRPr lang="en-JO" dirty="0"/>
          </a:p>
        </p:txBody>
      </p:sp>
      <p:sp>
        <p:nvSpPr>
          <p:cNvPr id="3" name="Content Placeholder 2">
            <a:extLst>
              <a:ext uri="{FF2B5EF4-FFF2-40B4-BE49-F238E27FC236}">
                <a16:creationId xmlns:a16="http://schemas.microsoft.com/office/drawing/2014/main" id="{5844EBE1-0C36-CBBC-CD07-58623EE3275A}"/>
              </a:ext>
            </a:extLst>
          </p:cNvPr>
          <p:cNvSpPr>
            <a:spLocks noGrp="1"/>
          </p:cNvSpPr>
          <p:nvPr>
            <p:ph idx="1"/>
          </p:nvPr>
        </p:nvSpPr>
        <p:spPr/>
        <p:txBody>
          <a:bodyPr/>
          <a:lstStyle/>
          <a:p>
            <a:r>
              <a:rPr lang="en-US" b="0" i="0" u="none" strike="noStrike" dirty="0">
                <a:solidFill>
                  <a:srgbClr val="000000"/>
                </a:solidFill>
                <a:effectLst/>
                <a:latin typeface="-webkit-standard"/>
              </a:rPr>
              <a:t>While it is true that </a:t>
            </a:r>
            <a:r>
              <a:rPr lang="en-US" b="0" i="1" u="none" strike="noStrike" dirty="0">
                <a:solidFill>
                  <a:srgbClr val="000000"/>
                </a:solidFill>
                <a:effectLst/>
                <a:latin typeface="-webkit-standard"/>
              </a:rPr>
              <a:t>ap3.1</a:t>
            </a:r>
            <a:r>
              <a:rPr lang="en-US" b="0" i="0" u="none" strike="noStrike" dirty="0">
                <a:solidFill>
                  <a:srgbClr val="000000"/>
                </a:solidFill>
                <a:effectLst/>
                <a:latin typeface="-webkit-standard"/>
              </a:rPr>
              <a:t> prevents Trudy from learning Alice's password, the use of cryptography here does not solve the authentication problem!  Bob is again subject to a so-called </a:t>
            </a:r>
            <a:r>
              <a:rPr lang="en-US" b="1" i="0" u="none" strike="noStrike" dirty="0">
                <a:solidFill>
                  <a:srgbClr val="000000"/>
                </a:solidFill>
                <a:effectLst/>
                <a:latin typeface="-webkit-standard"/>
              </a:rPr>
              <a:t>playback attack:</a:t>
            </a:r>
            <a:r>
              <a:rPr lang="en-US" b="0" i="0" u="none" strike="noStrike" dirty="0">
                <a:solidFill>
                  <a:srgbClr val="000000"/>
                </a:solidFill>
                <a:effectLst/>
                <a:latin typeface="-webkit-standard"/>
              </a:rPr>
              <a:t> Trudy needs only eavesdrop on Alice's communication, record the encrypted version of the password, and then later play back the encrypted version of the password to Bob to pretend that she is Alice. The use of an encrypted password doesn't make the situation manifestly different from that in Figure 7.3-3.</a:t>
            </a:r>
            <a:endParaRPr lang="en-JO" dirty="0"/>
          </a:p>
        </p:txBody>
      </p:sp>
    </p:spTree>
    <p:extLst>
      <p:ext uri="{BB962C8B-B14F-4D97-AF65-F5344CB8AC3E}">
        <p14:creationId xmlns:p14="http://schemas.microsoft.com/office/powerpoint/2010/main" val="14489316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1CFEFD-3F01-3166-79C7-400F6E575C8E}"/>
              </a:ext>
            </a:extLst>
          </p:cNvPr>
          <p:cNvSpPr>
            <a:spLocks noGrp="1"/>
          </p:cNvSpPr>
          <p:nvPr>
            <p:ph type="title"/>
          </p:nvPr>
        </p:nvSpPr>
        <p:spPr/>
        <p:txBody>
          <a:bodyPr/>
          <a:lstStyle/>
          <a:p>
            <a:r>
              <a:rPr lang="en-US" b="1" i="0" u="none" strike="noStrike" dirty="0">
                <a:solidFill>
                  <a:srgbClr val="000000"/>
                </a:solidFill>
                <a:effectLst/>
                <a:latin typeface="-webkit-standard"/>
              </a:rPr>
              <a:t>Authentication protocol </a:t>
            </a:r>
            <a:r>
              <a:rPr lang="en-US" b="1" i="1" u="none" strike="noStrike" dirty="0">
                <a:solidFill>
                  <a:srgbClr val="000000"/>
                </a:solidFill>
                <a:effectLst/>
                <a:latin typeface="-webkit-standard"/>
              </a:rPr>
              <a:t>ap4.0</a:t>
            </a:r>
            <a:endParaRPr lang="en-JO" dirty="0"/>
          </a:p>
        </p:txBody>
      </p:sp>
      <p:sp>
        <p:nvSpPr>
          <p:cNvPr id="3" name="Content Placeholder 2">
            <a:extLst>
              <a:ext uri="{FF2B5EF4-FFF2-40B4-BE49-F238E27FC236}">
                <a16:creationId xmlns:a16="http://schemas.microsoft.com/office/drawing/2014/main" id="{A18EF553-F4D6-AF2B-68AE-5B00092608F7}"/>
              </a:ext>
            </a:extLst>
          </p:cNvPr>
          <p:cNvSpPr>
            <a:spLocks noGrp="1"/>
          </p:cNvSpPr>
          <p:nvPr>
            <p:ph idx="1"/>
          </p:nvPr>
        </p:nvSpPr>
        <p:spPr/>
        <p:txBody>
          <a:bodyPr/>
          <a:lstStyle/>
          <a:p>
            <a:r>
              <a:rPr lang="en-US" b="0" i="0" u="none" strike="noStrike" dirty="0">
                <a:solidFill>
                  <a:srgbClr val="000000"/>
                </a:solidFill>
                <a:effectLst/>
                <a:latin typeface="-webkit-standard"/>
              </a:rPr>
              <a:t>The problem with </a:t>
            </a:r>
            <a:r>
              <a:rPr lang="en-US" b="0" i="1" u="none" strike="noStrike" dirty="0">
                <a:solidFill>
                  <a:srgbClr val="000000"/>
                </a:solidFill>
                <a:effectLst/>
                <a:latin typeface="-webkit-standard"/>
              </a:rPr>
              <a:t>ap3.1</a:t>
            </a:r>
            <a:r>
              <a:rPr lang="en-US" b="0" i="0" u="none" strike="noStrike" dirty="0">
                <a:solidFill>
                  <a:srgbClr val="000000"/>
                </a:solidFill>
                <a:effectLst/>
                <a:latin typeface="-webkit-standard"/>
              </a:rPr>
              <a:t> is that the same password is used over and over again.  One way to solve this problem would be to use a different password each time.  Alice and Bob could agree on a sequence of passwords (or on an algorithm for generating passwords)  and use each password only once, in sequence.  This idea is used in the S/KEY system [</a:t>
            </a:r>
            <a:r>
              <a:rPr lang="en-US" b="0" i="0" dirty="0">
                <a:effectLst/>
                <a:latin typeface="-webkit-standard"/>
                <a:hlinkClick r:id="rId3"/>
              </a:rPr>
              <a:t>RFC 1760</a:t>
            </a:r>
            <a:r>
              <a:rPr lang="en-US" b="0" i="0" u="none" strike="noStrike" dirty="0">
                <a:solidFill>
                  <a:srgbClr val="000000"/>
                </a:solidFill>
                <a:effectLst/>
                <a:latin typeface="-webkit-standard"/>
              </a:rPr>
              <a:t>], adopting an approach due to </a:t>
            </a:r>
            <a:r>
              <a:rPr lang="en-US" b="0" i="0" u="none" strike="noStrike" dirty="0" err="1">
                <a:solidFill>
                  <a:srgbClr val="000000"/>
                </a:solidFill>
                <a:effectLst/>
                <a:latin typeface="-webkit-standard"/>
              </a:rPr>
              <a:t>Lamport</a:t>
            </a:r>
            <a:r>
              <a:rPr lang="en-US" b="0" i="0" u="none" strike="noStrike" dirty="0">
                <a:solidFill>
                  <a:srgbClr val="000000"/>
                </a:solidFill>
                <a:effectLst/>
                <a:latin typeface="-webkit-standard"/>
              </a:rPr>
              <a:t> [</a:t>
            </a:r>
            <a:r>
              <a:rPr lang="en-US" b="0" i="0" dirty="0">
                <a:effectLst/>
                <a:latin typeface="-webkit-standard"/>
                <a:hlinkClick r:id="rId4"/>
              </a:rPr>
              <a:t>Lamport 81</a:t>
            </a:r>
            <a:r>
              <a:rPr lang="en-US" b="0" i="0" u="none" strike="noStrike" dirty="0">
                <a:solidFill>
                  <a:srgbClr val="000000"/>
                </a:solidFill>
                <a:effectLst/>
                <a:latin typeface="-webkit-standard"/>
              </a:rPr>
              <a:t>] for generating a sequence of passwords.</a:t>
            </a:r>
            <a:endParaRPr lang="en-JO" dirty="0"/>
          </a:p>
        </p:txBody>
      </p:sp>
    </p:spTree>
    <p:extLst>
      <p:ext uri="{BB962C8B-B14F-4D97-AF65-F5344CB8AC3E}">
        <p14:creationId xmlns:p14="http://schemas.microsoft.com/office/powerpoint/2010/main" val="3720390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CB81CB-3D93-CBA2-4B2A-930985B5F875}"/>
              </a:ext>
            </a:extLst>
          </p:cNvPr>
          <p:cNvSpPr>
            <a:spLocks noGrp="1"/>
          </p:cNvSpPr>
          <p:nvPr>
            <p:ph type="title"/>
          </p:nvPr>
        </p:nvSpPr>
        <p:spPr/>
        <p:txBody>
          <a:bodyPr/>
          <a:lstStyle/>
          <a:p>
            <a:r>
              <a:rPr lang="en-US" b="1" i="0" u="none" strike="noStrike" dirty="0">
                <a:solidFill>
                  <a:srgbClr val="000000"/>
                </a:solidFill>
                <a:effectLst/>
                <a:latin typeface="-webkit-standard"/>
              </a:rPr>
              <a:t>Authentication protocol </a:t>
            </a:r>
            <a:r>
              <a:rPr lang="en-US" b="1" i="1" u="none" strike="noStrike" dirty="0">
                <a:solidFill>
                  <a:srgbClr val="000000"/>
                </a:solidFill>
                <a:effectLst/>
                <a:latin typeface="-webkit-standard"/>
              </a:rPr>
              <a:t>ap4.0</a:t>
            </a:r>
            <a:endParaRPr lang="en-JO" dirty="0"/>
          </a:p>
        </p:txBody>
      </p:sp>
      <p:sp>
        <p:nvSpPr>
          <p:cNvPr id="3" name="Content Placeholder 2">
            <a:extLst>
              <a:ext uri="{FF2B5EF4-FFF2-40B4-BE49-F238E27FC236}">
                <a16:creationId xmlns:a16="http://schemas.microsoft.com/office/drawing/2014/main" id="{C5E97EFB-6062-6DDF-9B13-21A56DB77EE0}"/>
              </a:ext>
            </a:extLst>
          </p:cNvPr>
          <p:cNvSpPr>
            <a:spLocks noGrp="1"/>
          </p:cNvSpPr>
          <p:nvPr>
            <p:ph idx="1"/>
          </p:nvPr>
        </p:nvSpPr>
        <p:spPr/>
        <p:txBody>
          <a:bodyPr>
            <a:normAutofit fontScale="77500" lnSpcReduction="20000"/>
          </a:bodyPr>
          <a:lstStyle/>
          <a:p>
            <a:pPr algn="l"/>
            <a:r>
              <a:rPr lang="en-US" b="0" i="0" u="none" strike="noStrike" dirty="0">
                <a:solidFill>
                  <a:srgbClr val="000000"/>
                </a:solidFill>
                <a:effectLst/>
                <a:latin typeface="-webkit-standard"/>
              </a:rPr>
              <a:t>A </a:t>
            </a:r>
            <a:r>
              <a:rPr lang="en-US" b="1" i="0" u="none" strike="noStrike" dirty="0">
                <a:solidFill>
                  <a:srgbClr val="000000"/>
                </a:solidFill>
                <a:effectLst/>
                <a:latin typeface="-webkit-standard"/>
              </a:rPr>
              <a:t>nonce </a:t>
            </a:r>
            <a:r>
              <a:rPr lang="en-US" b="0" i="0" u="none" strike="noStrike" dirty="0">
                <a:solidFill>
                  <a:srgbClr val="000000"/>
                </a:solidFill>
                <a:effectLst/>
                <a:latin typeface="-webkit-standard"/>
              </a:rPr>
              <a:t>is a number that a protocol will only ever use once-in-a-lifetime.  That is, once a protocol uses a nonce, it will never use that number again.  Our </a:t>
            </a:r>
            <a:r>
              <a:rPr lang="en-US" b="0" i="1" u="none" strike="noStrike" dirty="0">
                <a:solidFill>
                  <a:srgbClr val="000000"/>
                </a:solidFill>
                <a:effectLst/>
                <a:latin typeface="-webkit-standard"/>
              </a:rPr>
              <a:t>ap4.0</a:t>
            </a:r>
            <a:r>
              <a:rPr lang="en-US" b="0" i="0" u="none" strike="noStrike" dirty="0">
                <a:solidFill>
                  <a:srgbClr val="000000"/>
                </a:solidFill>
                <a:effectLst/>
                <a:latin typeface="-webkit-standard"/>
              </a:rPr>
              <a:t> protocol uses a nonce as follows: </a:t>
            </a:r>
          </a:p>
          <a:p>
            <a:pPr marL="0" indent="0" algn="l">
              <a:buNone/>
            </a:pPr>
            <a:r>
              <a:rPr lang="en-US" b="1" i="1" u="none" strike="noStrike" dirty="0">
                <a:solidFill>
                  <a:srgbClr val="000000"/>
                </a:solidFill>
                <a:effectLst/>
                <a:latin typeface="-webkit-standard"/>
              </a:rPr>
              <a:t>ap4.0:</a:t>
            </a:r>
            <a:endParaRPr lang="en-US" b="1" i="0" u="none" strike="noStrike" dirty="0">
              <a:solidFill>
                <a:srgbClr val="000000"/>
              </a:solidFill>
              <a:effectLst/>
              <a:latin typeface="-webkit-standard"/>
            </a:endParaRPr>
          </a:p>
          <a:p>
            <a:pPr algn="l">
              <a:buFont typeface="Arial" panose="020B0604020202020204" pitchFamily="34" charset="0"/>
              <a:buChar char="•"/>
            </a:pPr>
            <a:r>
              <a:rPr lang="en-US" b="0" i="0" u="none" strike="noStrike" dirty="0">
                <a:solidFill>
                  <a:srgbClr val="000000"/>
                </a:solidFill>
                <a:effectLst/>
                <a:latin typeface="-webkit-standard"/>
              </a:rPr>
              <a:t>Alice sends the message, "I am Alice," to Bob </a:t>
            </a:r>
          </a:p>
          <a:p>
            <a:pPr algn="l">
              <a:buFont typeface="Arial" panose="020B0604020202020204" pitchFamily="34" charset="0"/>
              <a:buChar char="•"/>
            </a:pPr>
            <a:r>
              <a:rPr lang="en-US" b="0" i="0" u="none" strike="noStrike" dirty="0">
                <a:solidFill>
                  <a:srgbClr val="000000"/>
                </a:solidFill>
                <a:effectLst/>
                <a:latin typeface="-webkit-standard"/>
              </a:rPr>
              <a:t>Bob chooses a nonce, </a:t>
            </a:r>
            <a:r>
              <a:rPr lang="en-US" b="0" i="1" u="none" strike="noStrike" dirty="0">
                <a:solidFill>
                  <a:srgbClr val="000000"/>
                </a:solidFill>
                <a:effectLst/>
                <a:latin typeface="-webkit-standard"/>
              </a:rPr>
              <a:t>R</a:t>
            </a:r>
            <a:r>
              <a:rPr lang="en-US" b="0" i="0" u="none" strike="noStrike" dirty="0">
                <a:solidFill>
                  <a:srgbClr val="000000"/>
                </a:solidFill>
                <a:effectLst/>
                <a:latin typeface="-webkit-standard"/>
              </a:rPr>
              <a:t>,  and sends it to Alice </a:t>
            </a:r>
          </a:p>
          <a:p>
            <a:pPr algn="l">
              <a:buFont typeface="Arial" panose="020B0604020202020204" pitchFamily="34" charset="0"/>
              <a:buChar char="•"/>
            </a:pPr>
            <a:r>
              <a:rPr lang="en-US" b="0" i="0" u="none" strike="noStrike" dirty="0">
                <a:solidFill>
                  <a:srgbClr val="000000"/>
                </a:solidFill>
                <a:effectLst/>
                <a:latin typeface="-webkit-standard"/>
              </a:rPr>
              <a:t>Alice encrypts the nonce using Alice and Bob's symmetric secret key,</a:t>
            </a:r>
            <a:r>
              <a:rPr lang="en-US" b="0" i="1" u="none" strike="noStrike" dirty="0">
                <a:solidFill>
                  <a:srgbClr val="000000"/>
                </a:solidFill>
                <a:effectLst/>
                <a:latin typeface="-webkit-standard"/>
              </a:rPr>
              <a:t> K</a:t>
            </a:r>
            <a:r>
              <a:rPr lang="en-US" b="0" i="1" u="none" strike="noStrike" baseline="-25000" dirty="0">
                <a:solidFill>
                  <a:srgbClr val="000000"/>
                </a:solidFill>
                <a:effectLst/>
                <a:latin typeface="-webkit-standard"/>
              </a:rPr>
              <a:t>A-B.</a:t>
            </a:r>
            <a:r>
              <a:rPr lang="en-US" b="0" i="0" u="none" strike="noStrike" dirty="0">
                <a:solidFill>
                  <a:srgbClr val="000000"/>
                </a:solidFill>
                <a:effectLst/>
                <a:latin typeface="-webkit-standard"/>
              </a:rPr>
              <a:t> , and sends the encrypted nonce, </a:t>
            </a:r>
            <a:r>
              <a:rPr lang="en-US" b="0" i="1" u="none" strike="noStrike" dirty="0">
                <a:solidFill>
                  <a:srgbClr val="000000"/>
                </a:solidFill>
                <a:effectLst/>
                <a:latin typeface="-webkit-standard"/>
              </a:rPr>
              <a:t>K</a:t>
            </a:r>
            <a:r>
              <a:rPr lang="en-US" b="0" i="1" u="none" strike="noStrike" baseline="-25000" dirty="0">
                <a:solidFill>
                  <a:srgbClr val="000000"/>
                </a:solidFill>
                <a:effectLst/>
                <a:latin typeface="-webkit-standard"/>
              </a:rPr>
              <a:t>A-B </a:t>
            </a:r>
            <a:r>
              <a:rPr lang="en-US" b="0" i="1" u="none" strike="noStrike" dirty="0">
                <a:solidFill>
                  <a:srgbClr val="000000"/>
                </a:solidFill>
                <a:effectLst/>
                <a:latin typeface="-webkit-standard"/>
              </a:rPr>
              <a:t>(R)</a:t>
            </a:r>
            <a:r>
              <a:rPr lang="en-US" b="0" i="0" u="none" strike="noStrike" dirty="0">
                <a:solidFill>
                  <a:srgbClr val="000000"/>
                </a:solidFill>
                <a:effectLst/>
                <a:latin typeface="-webkit-standard"/>
              </a:rPr>
              <a:t> back to Bob.  As in protocol </a:t>
            </a:r>
            <a:r>
              <a:rPr lang="en-US" b="0" i="1" u="none" strike="noStrike" dirty="0">
                <a:solidFill>
                  <a:srgbClr val="000000"/>
                </a:solidFill>
                <a:effectLst/>
                <a:latin typeface="-webkit-standard"/>
              </a:rPr>
              <a:t>ap3.1,</a:t>
            </a:r>
            <a:r>
              <a:rPr lang="en-US" b="0" i="0" u="none" strike="noStrike" dirty="0">
                <a:solidFill>
                  <a:srgbClr val="000000"/>
                </a:solidFill>
                <a:effectLst/>
                <a:latin typeface="-webkit-standard"/>
              </a:rPr>
              <a:t> it is the fact that Alice knows </a:t>
            </a:r>
            <a:r>
              <a:rPr lang="en-US" b="0" i="1" u="none" strike="noStrike" dirty="0">
                <a:solidFill>
                  <a:srgbClr val="000000"/>
                </a:solidFill>
                <a:effectLst/>
                <a:latin typeface="-webkit-standard"/>
              </a:rPr>
              <a:t> K</a:t>
            </a:r>
            <a:r>
              <a:rPr lang="en-US" b="0" i="1" u="none" strike="noStrike" baseline="-25000" dirty="0">
                <a:solidFill>
                  <a:srgbClr val="000000"/>
                </a:solidFill>
                <a:effectLst/>
                <a:latin typeface="-webkit-standard"/>
              </a:rPr>
              <a:t>A-B  </a:t>
            </a:r>
            <a:r>
              <a:rPr lang="en-US" b="0" i="0" u="none" strike="noStrike" dirty="0">
                <a:solidFill>
                  <a:srgbClr val="000000"/>
                </a:solidFill>
                <a:effectLst/>
                <a:latin typeface="-webkit-standard"/>
              </a:rPr>
              <a:t>and uses it to encrypt a value that lets Bob know that the message he receives was generated by Alice.  The nonce is used to insure that Alice is "live." </a:t>
            </a:r>
          </a:p>
          <a:p>
            <a:pPr algn="l">
              <a:buFont typeface="Arial" panose="020B0604020202020204" pitchFamily="34" charset="0"/>
              <a:buChar char="•"/>
            </a:pPr>
            <a:r>
              <a:rPr lang="en-US" b="0" i="0" u="none" strike="noStrike" dirty="0">
                <a:solidFill>
                  <a:srgbClr val="000000"/>
                </a:solidFill>
                <a:effectLst/>
                <a:latin typeface="-webkit-standard"/>
              </a:rPr>
              <a:t>Bob decrypts the received message.  If the decrypted nonce equals the nonce he sent Alice, then Alice is authenticated.</a:t>
            </a:r>
          </a:p>
          <a:p>
            <a:br>
              <a:rPr lang="en-US" dirty="0"/>
            </a:br>
            <a:endParaRPr lang="en-JO" dirty="0"/>
          </a:p>
        </p:txBody>
      </p:sp>
    </p:spTree>
    <p:extLst>
      <p:ext uri="{BB962C8B-B14F-4D97-AF65-F5344CB8AC3E}">
        <p14:creationId xmlns:p14="http://schemas.microsoft.com/office/powerpoint/2010/main" val="33324522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49CC1B-31B9-7BE5-1A04-498A670CAD81}"/>
              </a:ext>
            </a:extLst>
          </p:cNvPr>
          <p:cNvSpPr>
            <a:spLocks noGrp="1"/>
          </p:cNvSpPr>
          <p:nvPr>
            <p:ph type="title"/>
          </p:nvPr>
        </p:nvSpPr>
        <p:spPr/>
        <p:txBody>
          <a:bodyPr/>
          <a:lstStyle/>
          <a:p>
            <a:r>
              <a:rPr lang="en-US" b="1" i="0" u="none" strike="noStrike" dirty="0">
                <a:solidFill>
                  <a:srgbClr val="000000"/>
                </a:solidFill>
                <a:effectLst/>
                <a:latin typeface="-webkit-standard"/>
              </a:rPr>
              <a:t>Authentication protocol </a:t>
            </a:r>
            <a:r>
              <a:rPr lang="en-US" b="1" i="1" u="none" strike="noStrike" dirty="0">
                <a:solidFill>
                  <a:srgbClr val="000000"/>
                </a:solidFill>
                <a:effectLst/>
                <a:latin typeface="-webkit-standard"/>
              </a:rPr>
              <a:t>ap4.0</a:t>
            </a:r>
            <a:endParaRPr lang="en-JO" dirty="0"/>
          </a:p>
        </p:txBody>
      </p:sp>
      <p:sp>
        <p:nvSpPr>
          <p:cNvPr id="3" name="Content Placeholder 2">
            <a:extLst>
              <a:ext uri="{FF2B5EF4-FFF2-40B4-BE49-F238E27FC236}">
                <a16:creationId xmlns:a16="http://schemas.microsoft.com/office/drawing/2014/main" id="{E8B9D63E-F27A-D6B2-384C-5812C42A046D}"/>
              </a:ext>
            </a:extLst>
          </p:cNvPr>
          <p:cNvSpPr>
            <a:spLocks noGrp="1"/>
          </p:cNvSpPr>
          <p:nvPr>
            <p:ph idx="1"/>
          </p:nvPr>
        </p:nvSpPr>
        <p:spPr>
          <a:xfrm>
            <a:off x="838200" y="1354571"/>
            <a:ext cx="10515600" cy="4351338"/>
          </a:xfrm>
        </p:spPr>
        <p:txBody>
          <a:bodyPr/>
          <a:lstStyle/>
          <a:p>
            <a:r>
              <a:rPr lang="en-US" b="0" i="0" u="none" strike="noStrike" dirty="0">
                <a:solidFill>
                  <a:srgbClr val="000000"/>
                </a:solidFill>
                <a:effectLst/>
                <a:latin typeface="-webkit-standard"/>
              </a:rPr>
              <a:t> Protocol </a:t>
            </a:r>
            <a:r>
              <a:rPr lang="en-US" b="0" i="1" u="none" strike="noStrike" dirty="0">
                <a:solidFill>
                  <a:srgbClr val="000000"/>
                </a:solidFill>
                <a:effectLst/>
                <a:latin typeface="-webkit-standard"/>
              </a:rPr>
              <a:t>ap4.0 </a:t>
            </a:r>
            <a:r>
              <a:rPr lang="en-US" b="0" i="0" u="none" strike="noStrike" dirty="0">
                <a:solidFill>
                  <a:srgbClr val="000000"/>
                </a:solidFill>
                <a:effectLst/>
                <a:latin typeface="-webkit-standard"/>
              </a:rPr>
              <a:t>is illustrated in Figure 7.3-4. By using the once-in-a-lifetime value, R, and then checking the returned value, </a:t>
            </a:r>
            <a:r>
              <a:rPr lang="en-US" b="0" i="1" u="none" strike="noStrike" dirty="0">
                <a:solidFill>
                  <a:srgbClr val="000000"/>
                </a:solidFill>
                <a:effectLst/>
                <a:latin typeface="-webkit-standard"/>
              </a:rPr>
              <a:t>K</a:t>
            </a:r>
            <a:r>
              <a:rPr lang="en-US" b="0" i="1" u="none" strike="noStrike" baseline="-25000" dirty="0">
                <a:solidFill>
                  <a:srgbClr val="000000"/>
                </a:solidFill>
                <a:effectLst/>
                <a:latin typeface="-webkit-standard"/>
              </a:rPr>
              <a:t>A-B </a:t>
            </a:r>
            <a:r>
              <a:rPr lang="en-US" b="0" i="1" u="none" strike="noStrike" dirty="0">
                <a:solidFill>
                  <a:srgbClr val="000000"/>
                </a:solidFill>
                <a:effectLst/>
                <a:latin typeface="-webkit-standard"/>
              </a:rPr>
              <a:t>(R), </a:t>
            </a:r>
            <a:r>
              <a:rPr lang="en-US" b="0" i="0" u="none" strike="noStrike" dirty="0">
                <a:solidFill>
                  <a:srgbClr val="000000"/>
                </a:solidFill>
                <a:effectLst/>
                <a:latin typeface="-webkit-standard"/>
              </a:rPr>
              <a:t>Bob can be sure that both Alice is who she says she is (since she knows the secret key value needed to encrypt</a:t>
            </a:r>
            <a:r>
              <a:rPr lang="en-US" b="0" i="1" u="none" strike="noStrike" dirty="0">
                <a:solidFill>
                  <a:srgbClr val="000000"/>
                </a:solidFill>
                <a:effectLst/>
                <a:latin typeface="-webkit-standard"/>
              </a:rPr>
              <a:t> R</a:t>
            </a:r>
            <a:r>
              <a:rPr lang="en-US" b="0" i="0" u="none" strike="noStrike" dirty="0">
                <a:solidFill>
                  <a:srgbClr val="000000"/>
                </a:solidFill>
                <a:effectLst/>
                <a:latin typeface="-webkit-standard"/>
              </a:rPr>
              <a:t>)  and is "live" (since she has encrypted the nonce, </a:t>
            </a:r>
            <a:r>
              <a:rPr lang="en-US" b="0" i="1" u="none" strike="noStrike" dirty="0">
                <a:solidFill>
                  <a:srgbClr val="000000"/>
                </a:solidFill>
                <a:effectLst/>
                <a:latin typeface="-webkit-standard"/>
              </a:rPr>
              <a:t>R, </a:t>
            </a:r>
            <a:r>
              <a:rPr lang="en-US" b="0" i="0" u="none" strike="noStrike" dirty="0">
                <a:solidFill>
                  <a:srgbClr val="000000"/>
                </a:solidFill>
                <a:effectLst/>
                <a:latin typeface="-webkit-standard"/>
              </a:rPr>
              <a:t>that Bob just created).</a:t>
            </a:r>
            <a:endParaRPr lang="en-JO" dirty="0"/>
          </a:p>
        </p:txBody>
      </p:sp>
      <p:pic>
        <p:nvPicPr>
          <p:cNvPr id="5122" name="Picture 2" descr="Authentication protocol ap4.0">
            <a:extLst>
              <a:ext uri="{FF2B5EF4-FFF2-40B4-BE49-F238E27FC236}">
                <a16:creationId xmlns:a16="http://schemas.microsoft.com/office/drawing/2014/main" id="{350C70FB-7B8F-4CE4-2C97-5CDFD746EFA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38550" y="3638551"/>
            <a:ext cx="4914900" cy="23241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644BADAF-E1CA-A6D2-5EF8-28E4A561403A}"/>
              </a:ext>
            </a:extLst>
          </p:cNvPr>
          <p:cNvSpPr txBox="1"/>
          <p:nvPr/>
        </p:nvSpPr>
        <p:spPr>
          <a:xfrm>
            <a:off x="3532909" y="6031210"/>
            <a:ext cx="6096000" cy="923330"/>
          </a:xfrm>
          <a:prstGeom prst="rect">
            <a:avLst/>
          </a:prstGeom>
          <a:noFill/>
        </p:spPr>
        <p:txBody>
          <a:bodyPr wrap="square">
            <a:spAutoFit/>
          </a:bodyPr>
          <a:lstStyle/>
          <a:p>
            <a:r>
              <a:rPr lang="en-US" b="1" dirty="0"/>
              <a:t>Figure 7.3-4:</a:t>
            </a:r>
            <a:r>
              <a:rPr lang="en-US" dirty="0"/>
              <a:t> Protocol </a:t>
            </a:r>
            <a:r>
              <a:rPr lang="en-US" i="1" dirty="0"/>
              <a:t>ap 4.0:</a:t>
            </a:r>
            <a:r>
              <a:rPr lang="en-US" dirty="0"/>
              <a:t> no failure scenario.</a:t>
            </a:r>
          </a:p>
          <a:p>
            <a:br>
              <a:rPr lang="en-US" dirty="0"/>
            </a:br>
            <a:endParaRPr lang="en-JO" dirty="0"/>
          </a:p>
        </p:txBody>
      </p:sp>
    </p:spTree>
    <p:extLst>
      <p:ext uri="{BB962C8B-B14F-4D97-AF65-F5344CB8AC3E}">
        <p14:creationId xmlns:p14="http://schemas.microsoft.com/office/powerpoint/2010/main" val="35224731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111995-9864-F153-27C7-7FB73FF15C92}"/>
              </a:ext>
            </a:extLst>
          </p:cNvPr>
          <p:cNvSpPr>
            <a:spLocks noGrp="1"/>
          </p:cNvSpPr>
          <p:nvPr>
            <p:ph type="title"/>
          </p:nvPr>
        </p:nvSpPr>
        <p:spPr/>
        <p:txBody>
          <a:bodyPr>
            <a:normAutofit/>
          </a:bodyPr>
          <a:lstStyle/>
          <a:p>
            <a:r>
              <a:rPr lang="en-US" b="1" i="0" u="none" strike="noStrike" dirty="0">
                <a:solidFill>
                  <a:srgbClr val="000000"/>
                </a:solidFill>
                <a:effectLst/>
                <a:latin typeface="-webkit-standard"/>
              </a:rPr>
              <a:t>Authentication protocol </a:t>
            </a:r>
            <a:r>
              <a:rPr lang="en-US" b="1" i="1" u="none" strike="noStrike" dirty="0">
                <a:solidFill>
                  <a:srgbClr val="000000"/>
                </a:solidFill>
                <a:effectLst/>
                <a:latin typeface="-webkit-standard"/>
              </a:rPr>
              <a:t>ap5.0</a:t>
            </a:r>
            <a:endParaRPr lang="en-JO" dirty="0"/>
          </a:p>
        </p:txBody>
      </p:sp>
      <p:sp>
        <p:nvSpPr>
          <p:cNvPr id="3" name="Content Placeholder 2">
            <a:extLst>
              <a:ext uri="{FF2B5EF4-FFF2-40B4-BE49-F238E27FC236}">
                <a16:creationId xmlns:a16="http://schemas.microsoft.com/office/drawing/2014/main" id="{D927250D-11F5-4260-37A4-666279658A99}"/>
              </a:ext>
            </a:extLst>
          </p:cNvPr>
          <p:cNvSpPr>
            <a:spLocks noGrp="1"/>
          </p:cNvSpPr>
          <p:nvPr>
            <p:ph idx="1"/>
          </p:nvPr>
        </p:nvSpPr>
        <p:spPr/>
        <p:txBody>
          <a:bodyPr/>
          <a:lstStyle/>
          <a:p>
            <a:r>
              <a:rPr lang="en-US" b="0" i="0" u="none" strike="noStrike" dirty="0">
                <a:solidFill>
                  <a:srgbClr val="000000"/>
                </a:solidFill>
                <a:effectLst/>
                <a:latin typeface="-webkit-standard"/>
              </a:rPr>
              <a:t>The use of a nonce and symmetric key cryptography formed the basis of our successful authentication protocol, </a:t>
            </a:r>
            <a:r>
              <a:rPr lang="en-US" b="0" i="1" u="none" strike="noStrike" dirty="0">
                <a:solidFill>
                  <a:srgbClr val="000000"/>
                </a:solidFill>
                <a:effectLst/>
                <a:latin typeface="-webkit-standard"/>
              </a:rPr>
              <a:t>ap4.0</a:t>
            </a:r>
            <a:r>
              <a:rPr lang="en-US" b="0" i="0" u="none" strike="noStrike" dirty="0">
                <a:solidFill>
                  <a:srgbClr val="000000"/>
                </a:solidFill>
                <a:effectLst/>
                <a:latin typeface="-webkit-standard"/>
              </a:rPr>
              <a:t>.  A natural question is whether we can use a nonce and  public key cryptography (rather than symmetric key cryptography) to solve the authentication problem. The use of a public key approach would obviate a difficulty in any shared key system - worrying about how the two parties learn the secret shared key value in the first place.</a:t>
            </a:r>
            <a:endParaRPr lang="en-JO" dirty="0"/>
          </a:p>
        </p:txBody>
      </p:sp>
    </p:spTree>
    <p:extLst>
      <p:ext uri="{BB962C8B-B14F-4D97-AF65-F5344CB8AC3E}">
        <p14:creationId xmlns:p14="http://schemas.microsoft.com/office/powerpoint/2010/main" val="390403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03D5E8-06EC-7422-BFDA-30D8480DE120}"/>
              </a:ext>
            </a:extLst>
          </p:cNvPr>
          <p:cNvSpPr>
            <a:spLocks noGrp="1"/>
          </p:cNvSpPr>
          <p:nvPr>
            <p:ph type="title"/>
          </p:nvPr>
        </p:nvSpPr>
        <p:spPr/>
        <p:txBody>
          <a:bodyPr/>
          <a:lstStyle/>
          <a:p>
            <a:r>
              <a:rPr lang="en-US" b="1" i="0" u="none" strike="noStrike" dirty="0">
                <a:solidFill>
                  <a:srgbClr val="000000"/>
                </a:solidFill>
                <a:effectLst/>
                <a:latin typeface="-webkit-standard"/>
              </a:rPr>
              <a:t>Authentication protocol </a:t>
            </a:r>
            <a:r>
              <a:rPr lang="en-US" b="1" i="1" u="none" strike="noStrike" dirty="0">
                <a:solidFill>
                  <a:srgbClr val="000000"/>
                </a:solidFill>
                <a:effectLst/>
                <a:latin typeface="-webkit-standard"/>
              </a:rPr>
              <a:t>ap5.0</a:t>
            </a:r>
            <a:endParaRPr lang="en-JO" dirty="0"/>
          </a:p>
        </p:txBody>
      </p:sp>
      <p:sp>
        <p:nvSpPr>
          <p:cNvPr id="3" name="Content Placeholder 2">
            <a:extLst>
              <a:ext uri="{FF2B5EF4-FFF2-40B4-BE49-F238E27FC236}">
                <a16:creationId xmlns:a16="http://schemas.microsoft.com/office/drawing/2014/main" id="{C0B03532-0283-67C4-E84D-B9395A7ABA09}"/>
              </a:ext>
            </a:extLst>
          </p:cNvPr>
          <p:cNvSpPr>
            <a:spLocks noGrp="1"/>
          </p:cNvSpPr>
          <p:nvPr>
            <p:ph idx="1"/>
          </p:nvPr>
        </p:nvSpPr>
        <p:spPr/>
        <p:txBody>
          <a:bodyPr>
            <a:normAutofit fontScale="92500" lnSpcReduction="20000"/>
          </a:bodyPr>
          <a:lstStyle/>
          <a:p>
            <a:pPr algn="l"/>
            <a:r>
              <a:rPr lang="en-US" b="0" i="0" u="none" strike="noStrike" dirty="0">
                <a:solidFill>
                  <a:srgbClr val="000000"/>
                </a:solidFill>
                <a:effectLst/>
                <a:latin typeface="-webkit-standard"/>
              </a:rPr>
              <a:t>A protocol that uses public key cryptography in a manner analogous to the use of symmetric key cryptography in protocol </a:t>
            </a:r>
            <a:r>
              <a:rPr lang="en-US" b="0" i="1" u="none" strike="noStrike" dirty="0">
                <a:solidFill>
                  <a:srgbClr val="000000"/>
                </a:solidFill>
                <a:effectLst/>
                <a:latin typeface="-webkit-standard"/>
              </a:rPr>
              <a:t>ap4.0 </a:t>
            </a:r>
            <a:r>
              <a:rPr lang="en-US" b="0" i="0" u="none" strike="noStrike" dirty="0">
                <a:solidFill>
                  <a:srgbClr val="000000"/>
                </a:solidFill>
                <a:effectLst/>
                <a:latin typeface="-webkit-standard"/>
              </a:rPr>
              <a:t>is protocol</a:t>
            </a:r>
            <a:r>
              <a:rPr lang="en-US" b="0" i="1" u="none" strike="noStrike" dirty="0">
                <a:solidFill>
                  <a:srgbClr val="000000"/>
                </a:solidFill>
                <a:effectLst/>
                <a:latin typeface="-webkit-standard"/>
              </a:rPr>
              <a:t> ap5.0:</a:t>
            </a:r>
          </a:p>
          <a:p>
            <a:pPr marL="0" indent="0" algn="l">
              <a:buNone/>
            </a:pPr>
            <a:r>
              <a:rPr lang="en-US" b="0" i="1" u="none" strike="noStrike" dirty="0">
                <a:solidFill>
                  <a:srgbClr val="000000"/>
                </a:solidFill>
                <a:effectLst/>
                <a:latin typeface="-webkit-standard"/>
              </a:rPr>
              <a:t>ap5.0:</a:t>
            </a:r>
            <a:endParaRPr lang="en-US" b="0" i="0" u="none" strike="noStrike" dirty="0">
              <a:solidFill>
                <a:srgbClr val="000000"/>
              </a:solidFill>
              <a:effectLst/>
              <a:latin typeface="-webkit-standard"/>
            </a:endParaRPr>
          </a:p>
          <a:p>
            <a:pPr algn="l">
              <a:buFont typeface="Arial" panose="020B0604020202020204" pitchFamily="34" charset="0"/>
              <a:buChar char="•"/>
            </a:pPr>
            <a:r>
              <a:rPr lang="en-US" b="0" i="0" u="none" strike="noStrike" dirty="0">
                <a:solidFill>
                  <a:srgbClr val="000000"/>
                </a:solidFill>
                <a:effectLst/>
                <a:latin typeface="-webkit-standard"/>
              </a:rPr>
              <a:t>Alice sends the message, "I am Alice," to Bob </a:t>
            </a:r>
          </a:p>
          <a:p>
            <a:pPr algn="l">
              <a:buFont typeface="Arial" panose="020B0604020202020204" pitchFamily="34" charset="0"/>
              <a:buChar char="•"/>
            </a:pPr>
            <a:r>
              <a:rPr lang="en-US" b="0" i="0" u="none" strike="noStrike" dirty="0">
                <a:solidFill>
                  <a:srgbClr val="000000"/>
                </a:solidFill>
                <a:effectLst/>
                <a:latin typeface="-webkit-standard"/>
              </a:rPr>
              <a:t>Bob chooses a nonce, </a:t>
            </a:r>
            <a:r>
              <a:rPr lang="en-US" b="0" i="1" u="none" strike="noStrike" dirty="0">
                <a:solidFill>
                  <a:srgbClr val="000000"/>
                </a:solidFill>
                <a:effectLst/>
                <a:latin typeface="-webkit-standard"/>
              </a:rPr>
              <a:t>R</a:t>
            </a:r>
            <a:r>
              <a:rPr lang="en-US" b="0" i="0" u="none" strike="noStrike" dirty="0">
                <a:solidFill>
                  <a:srgbClr val="000000"/>
                </a:solidFill>
                <a:effectLst/>
                <a:latin typeface="-webkit-standard"/>
              </a:rPr>
              <a:t>,  and sends it to Alice.  Once again, the nonce will be used to insure that Alice is "live." </a:t>
            </a:r>
          </a:p>
          <a:p>
            <a:pPr algn="l">
              <a:buFont typeface="Arial" panose="020B0604020202020204" pitchFamily="34" charset="0"/>
              <a:buChar char="•"/>
            </a:pPr>
            <a:r>
              <a:rPr lang="en-US" b="0" i="0" u="none" strike="noStrike" dirty="0">
                <a:solidFill>
                  <a:srgbClr val="000000"/>
                </a:solidFill>
                <a:effectLst/>
                <a:latin typeface="-webkit-standard"/>
              </a:rPr>
              <a:t>Alice uses her decryption algorithm with her private key, </a:t>
            </a:r>
            <a:r>
              <a:rPr lang="en-US" b="0" i="1" u="none" strike="noStrike" dirty="0" err="1">
                <a:solidFill>
                  <a:srgbClr val="000000"/>
                </a:solidFill>
                <a:effectLst/>
                <a:latin typeface="-webkit-standard"/>
              </a:rPr>
              <a:t>d</a:t>
            </a:r>
            <a:r>
              <a:rPr lang="en-US" b="0" i="1" u="none" strike="noStrike" baseline="-25000" dirty="0" err="1">
                <a:solidFill>
                  <a:srgbClr val="000000"/>
                </a:solidFill>
                <a:effectLst/>
                <a:latin typeface="-webkit-standard"/>
              </a:rPr>
              <a:t>A</a:t>
            </a:r>
            <a:r>
              <a:rPr lang="en-US" b="0" i="0" u="none" strike="noStrike" dirty="0">
                <a:solidFill>
                  <a:srgbClr val="000000"/>
                </a:solidFill>
                <a:effectLst/>
                <a:latin typeface="-webkit-standard"/>
              </a:rPr>
              <a:t>, to the nonce and sends the resulting value </a:t>
            </a:r>
            <a:r>
              <a:rPr lang="en-US" b="0" i="1" u="none" strike="noStrike" dirty="0" err="1">
                <a:solidFill>
                  <a:srgbClr val="000000"/>
                </a:solidFill>
                <a:effectLst/>
                <a:latin typeface="-webkit-standard"/>
              </a:rPr>
              <a:t>d</a:t>
            </a:r>
            <a:r>
              <a:rPr lang="en-US" b="0" i="1" u="none" strike="noStrike" baseline="-25000" dirty="0" err="1">
                <a:solidFill>
                  <a:srgbClr val="000000"/>
                </a:solidFill>
                <a:effectLst/>
                <a:latin typeface="-webkit-standard"/>
              </a:rPr>
              <a:t>A</a:t>
            </a:r>
            <a:r>
              <a:rPr lang="en-US" b="0" i="1" u="none" strike="noStrike" dirty="0">
                <a:solidFill>
                  <a:srgbClr val="000000"/>
                </a:solidFill>
                <a:effectLst/>
                <a:latin typeface="-webkit-standard"/>
              </a:rPr>
              <a:t>(R) </a:t>
            </a:r>
            <a:r>
              <a:rPr lang="en-US" b="0" i="0" u="none" strike="noStrike" dirty="0">
                <a:solidFill>
                  <a:srgbClr val="000000"/>
                </a:solidFill>
                <a:effectLst/>
                <a:latin typeface="-webkit-standard"/>
              </a:rPr>
              <a:t>to Bob. Since only Alice knows  her decryption key, no one except Alice can generate </a:t>
            </a:r>
            <a:r>
              <a:rPr lang="en-US" b="0" i="1" u="none" strike="noStrike" dirty="0" err="1">
                <a:solidFill>
                  <a:srgbClr val="000000"/>
                </a:solidFill>
                <a:effectLst/>
                <a:latin typeface="-webkit-standard"/>
              </a:rPr>
              <a:t>d</a:t>
            </a:r>
            <a:r>
              <a:rPr lang="en-US" b="0" i="1" u="none" strike="noStrike" baseline="-25000" dirty="0" err="1">
                <a:solidFill>
                  <a:srgbClr val="000000"/>
                </a:solidFill>
                <a:effectLst/>
                <a:latin typeface="-webkit-standard"/>
              </a:rPr>
              <a:t>A</a:t>
            </a:r>
            <a:r>
              <a:rPr lang="en-US" b="0" i="1" u="none" strike="noStrike" dirty="0">
                <a:solidFill>
                  <a:srgbClr val="000000"/>
                </a:solidFill>
                <a:effectLst/>
                <a:latin typeface="-webkit-standard"/>
              </a:rPr>
              <a:t>(R).</a:t>
            </a:r>
            <a:endParaRPr lang="en-US" b="0" i="0" u="none" strike="noStrike" dirty="0">
              <a:solidFill>
                <a:srgbClr val="000000"/>
              </a:solidFill>
              <a:effectLst/>
              <a:latin typeface="-webkit-standard"/>
            </a:endParaRPr>
          </a:p>
          <a:p>
            <a:pPr algn="l">
              <a:buFont typeface="Arial" panose="020B0604020202020204" pitchFamily="34" charset="0"/>
              <a:buChar char="•"/>
            </a:pPr>
            <a:r>
              <a:rPr lang="en-US" b="0" i="0" u="none" strike="noStrike" dirty="0">
                <a:solidFill>
                  <a:srgbClr val="000000"/>
                </a:solidFill>
                <a:effectLst/>
                <a:latin typeface="-webkit-standard"/>
              </a:rPr>
              <a:t>Bob applies Alice's public encryption algorithm, </a:t>
            </a:r>
            <a:r>
              <a:rPr lang="en-US" b="0" i="1" u="none" strike="noStrike" dirty="0" err="1">
                <a:solidFill>
                  <a:srgbClr val="000000"/>
                </a:solidFill>
                <a:effectLst/>
                <a:latin typeface="-webkit-standard"/>
              </a:rPr>
              <a:t>e</a:t>
            </a:r>
            <a:r>
              <a:rPr lang="en-US" b="0" i="1" u="none" strike="noStrike" baseline="-25000" dirty="0" err="1">
                <a:solidFill>
                  <a:srgbClr val="000000"/>
                </a:solidFill>
                <a:effectLst/>
                <a:latin typeface="-webkit-standard"/>
              </a:rPr>
              <a:t>A</a:t>
            </a:r>
            <a:r>
              <a:rPr lang="en-US" b="0" i="0" u="none" strike="noStrike" dirty="0">
                <a:solidFill>
                  <a:srgbClr val="000000"/>
                </a:solidFill>
                <a:effectLst/>
                <a:latin typeface="-webkit-standard"/>
              </a:rPr>
              <a:t> to the received message, i.e., Bob computes </a:t>
            </a:r>
            <a:r>
              <a:rPr lang="en-US" b="0" i="1" u="none" strike="noStrike" dirty="0" err="1">
                <a:solidFill>
                  <a:srgbClr val="000000"/>
                </a:solidFill>
                <a:effectLst/>
                <a:latin typeface="-webkit-standard"/>
              </a:rPr>
              <a:t>e</a:t>
            </a:r>
            <a:r>
              <a:rPr lang="en-US" b="0" i="1" u="none" strike="noStrike" baseline="-25000" dirty="0" err="1">
                <a:solidFill>
                  <a:srgbClr val="000000"/>
                </a:solidFill>
                <a:effectLst/>
                <a:latin typeface="-webkit-standard"/>
              </a:rPr>
              <a:t>A</a:t>
            </a:r>
            <a:r>
              <a:rPr lang="en-US" b="0" i="1" u="none" strike="noStrike" dirty="0">
                <a:solidFill>
                  <a:srgbClr val="000000"/>
                </a:solidFill>
                <a:effectLst/>
                <a:latin typeface="-webkit-standard"/>
              </a:rPr>
              <a:t>(</a:t>
            </a:r>
            <a:r>
              <a:rPr lang="en-US" b="0" i="1" u="none" strike="noStrike" dirty="0" err="1">
                <a:solidFill>
                  <a:srgbClr val="000000"/>
                </a:solidFill>
                <a:effectLst/>
                <a:latin typeface="-webkit-standard"/>
              </a:rPr>
              <a:t>d</a:t>
            </a:r>
            <a:r>
              <a:rPr lang="en-US" b="0" i="1" u="none" strike="noStrike" baseline="-25000" dirty="0" err="1">
                <a:solidFill>
                  <a:srgbClr val="000000"/>
                </a:solidFill>
                <a:effectLst/>
                <a:latin typeface="-webkit-standard"/>
              </a:rPr>
              <a:t>A</a:t>
            </a:r>
            <a:r>
              <a:rPr lang="en-US" b="0" i="1" u="none" strike="noStrike" dirty="0">
                <a:solidFill>
                  <a:srgbClr val="000000"/>
                </a:solidFill>
                <a:effectLst/>
                <a:latin typeface="-webkit-standard"/>
              </a:rPr>
              <a:t>(R)).</a:t>
            </a:r>
            <a:r>
              <a:rPr lang="en-US" b="0" i="0" u="none" strike="noStrike" dirty="0">
                <a:solidFill>
                  <a:srgbClr val="000000"/>
                </a:solidFill>
                <a:effectLst/>
                <a:latin typeface="-webkit-standard"/>
              </a:rPr>
              <a:t> Recall from our discussion of RSA public key cryptography in section 7.2 that </a:t>
            </a:r>
            <a:r>
              <a:rPr lang="en-US" b="0" i="1" u="none" strike="noStrike" dirty="0" err="1">
                <a:solidFill>
                  <a:srgbClr val="000000"/>
                </a:solidFill>
                <a:effectLst/>
                <a:latin typeface="-webkit-standard"/>
              </a:rPr>
              <a:t>e</a:t>
            </a:r>
            <a:r>
              <a:rPr lang="en-US" b="0" i="1" u="none" strike="noStrike" baseline="-25000" dirty="0" err="1">
                <a:solidFill>
                  <a:srgbClr val="000000"/>
                </a:solidFill>
                <a:effectLst/>
                <a:latin typeface="-webkit-standard"/>
              </a:rPr>
              <a:t>A</a:t>
            </a:r>
            <a:r>
              <a:rPr lang="en-US" b="0" i="1" u="none" strike="noStrike" dirty="0">
                <a:solidFill>
                  <a:srgbClr val="000000"/>
                </a:solidFill>
                <a:effectLst/>
                <a:latin typeface="-webkit-standard"/>
              </a:rPr>
              <a:t>(</a:t>
            </a:r>
            <a:r>
              <a:rPr lang="en-US" b="0" i="1" u="none" strike="noStrike" dirty="0" err="1">
                <a:solidFill>
                  <a:srgbClr val="000000"/>
                </a:solidFill>
                <a:effectLst/>
                <a:latin typeface="-webkit-standard"/>
              </a:rPr>
              <a:t>d</a:t>
            </a:r>
            <a:r>
              <a:rPr lang="en-US" b="0" i="1" u="none" strike="noStrike" baseline="-25000" dirty="0" err="1">
                <a:solidFill>
                  <a:srgbClr val="000000"/>
                </a:solidFill>
                <a:effectLst/>
                <a:latin typeface="-webkit-standard"/>
              </a:rPr>
              <a:t>A</a:t>
            </a:r>
            <a:r>
              <a:rPr lang="en-US" b="0" i="1" u="none" strike="noStrike" dirty="0">
                <a:solidFill>
                  <a:srgbClr val="000000"/>
                </a:solidFill>
                <a:effectLst/>
                <a:latin typeface="-webkit-standard"/>
              </a:rPr>
              <a:t>(R)) = R = </a:t>
            </a:r>
            <a:r>
              <a:rPr lang="en-US" b="0" i="1" u="none" strike="noStrike" dirty="0" err="1">
                <a:solidFill>
                  <a:srgbClr val="000000"/>
                </a:solidFill>
                <a:effectLst/>
                <a:latin typeface="-webkit-standard"/>
              </a:rPr>
              <a:t>d</a:t>
            </a:r>
            <a:r>
              <a:rPr lang="en-US" b="0" i="1" u="none" strike="noStrike" baseline="-25000" dirty="0" err="1">
                <a:solidFill>
                  <a:srgbClr val="000000"/>
                </a:solidFill>
                <a:effectLst/>
                <a:latin typeface="-webkit-standard"/>
              </a:rPr>
              <a:t>A</a:t>
            </a:r>
            <a:r>
              <a:rPr lang="en-US" b="0" i="1" u="none" strike="noStrike" dirty="0">
                <a:solidFill>
                  <a:srgbClr val="000000"/>
                </a:solidFill>
                <a:effectLst/>
                <a:latin typeface="-webkit-standard"/>
              </a:rPr>
              <a:t>(</a:t>
            </a:r>
            <a:r>
              <a:rPr lang="en-US" b="0" i="1" u="none" strike="noStrike" dirty="0" err="1">
                <a:solidFill>
                  <a:srgbClr val="000000"/>
                </a:solidFill>
                <a:effectLst/>
                <a:latin typeface="-webkit-standard"/>
              </a:rPr>
              <a:t>e</a:t>
            </a:r>
            <a:r>
              <a:rPr lang="en-US" b="0" i="1" u="none" strike="noStrike" baseline="-25000" dirty="0" err="1">
                <a:solidFill>
                  <a:srgbClr val="000000"/>
                </a:solidFill>
                <a:effectLst/>
                <a:latin typeface="-webkit-standard"/>
              </a:rPr>
              <a:t>A</a:t>
            </a:r>
            <a:r>
              <a:rPr lang="en-US" b="0" i="1" u="none" strike="noStrike" dirty="0">
                <a:solidFill>
                  <a:srgbClr val="000000"/>
                </a:solidFill>
                <a:effectLst/>
                <a:latin typeface="-webkit-standard"/>
              </a:rPr>
              <a:t>(R)). </a:t>
            </a:r>
            <a:r>
              <a:rPr lang="en-US" b="0" i="0" u="none" strike="noStrike" dirty="0">
                <a:solidFill>
                  <a:srgbClr val="000000"/>
                </a:solidFill>
                <a:effectLst/>
                <a:latin typeface="-webkit-standard"/>
              </a:rPr>
              <a:t>Thus Bob computes </a:t>
            </a:r>
            <a:r>
              <a:rPr lang="en-US" b="0" i="1" u="none" strike="noStrike" dirty="0">
                <a:solidFill>
                  <a:srgbClr val="000000"/>
                </a:solidFill>
                <a:effectLst/>
                <a:latin typeface="-webkit-standard"/>
              </a:rPr>
              <a:t>R </a:t>
            </a:r>
            <a:r>
              <a:rPr lang="en-US" b="0" i="0" u="none" strike="noStrike" dirty="0">
                <a:solidFill>
                  <a:srgbClr val="000000"/>
                </a:solidFill>
                <a:effectLst/>
                <a:latin typeface="-webkit-standard"/>
              </a:rPr>
              <a:t>and authenticates Alice.</a:t>
            </a:r>
          </a:p>
          <a:p>
            <a:endParaRPr lang="en-JO" dirty="0"/>
          </a:p>
        </p:txBody>
      </p:sp>
    </p:spTree>
    <p:extLst>
      <p:ext uri="{BB962C8B-B14F-4D97-AF65-F5344CB8AC3E}">
        <p14:creationId xmlns:p14="http://schemas.microsoft.com/office/powerpoint/2010/main" val="204401937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B92F43-A434-0C18-6B21-A6467A1844D6}"/>
              </a:ext>
            </a:extLst>
          </p:cNvPr>
          <p:cNvSpPr>
            <a:spLocks noGrp="1"/>
          </p:cNvSpPr>
          <p:nvPr>
            <p:ph type="title"/>
          </p:nvPr>
        </p:nvSpPr>
        <p:spPr/>
        <p:txBody>
          <a:bodyPr/>
          <a:lstStyle/>
          <a:p>
            <a:r>
              <a:rPr lang="en-US" b="1" i="0" u="none" strike="noStrike" dirty="0">
                <a:solidFill>
                  <a:srgbClr val="000000"/>
                </a:solidFill>
                <a:effectLst/>
                <a:latin typeface="-webkit-standard"/>
              </a:rPr>
              <a:t>Authentication protocol </a:t>
            </a:r>
            <a:r>
              <a:rPr lang="en-US" b="1" i="1" u="none" strike="noStrike" dirty="0">
                <a:solidFill>
                  <a:srgbClr val="000000"/>
                </a:solidFill>
                <a:effectLst/>
                <a:latin typeface="-webkit-standard"/>
              </a:rPr>
              <a:t>ap5.0</a:t>
            </a:r>
            <a:endParaRPr lang="en-JO" dirty="0"/>
          </a:p>
        </p:txBody>
      </p:sp>
      <p:sp>
        <p:nvSpPr>
          <p:cNvPr id="3" name="Content Placeholder 2">
            <a:extLst>
              <a:ext uri="{FF2B5EF4-FFF2-40B4-BE49-F238E27FC236}">
                <a16:creationId xmlns:a16="http://schemas.microsoft.com/office/drawing/2014/main" id="{C147C6BA-D738-1B1E-D1A7-ABD7AA7C04AC}"/>
              </a:ext>
            </a:extLst>
          </p:cNvPr>
          <p:cNvSpPr>
            <a:spLocks noGrp="1"/>
          </p:cNvSpPr>
          <p:nvPr>
            <p:ph idx="1"/>
          </p:nvPr>
        </p:nvSpPr>
        <p:spPr/>
        <p:txBody>
          <a:bodyPr/>
          <a:lstStyle/>
          <a:p>
            <a:endParaRPr lang="en-JO"/>
          </a:p>
        </p:txBody>
      </p:sp>
      <p:pic>
        <p:nvPicPr>
          <p:cNvPr id="6146" name="Picture 2" descr="Authentication protocol ap 4.0_p">
            <a:extLst>
              <a:ext uri="{FF2B5EF4-FFF2-40B4-BE49-F238E27FC236}">
                <a16:creationId xmlns:a16="http://schemas.microsoft.com/office/drawing/2014/main" id="{BB7649C9-C7DD-F8F7-70DE-610391EEEF9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25750" y="2899641"/>
            <a:ext cx="6235700" cy="31369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7045075C-F9A5-769E-9BFC-7FD3C481E9B0}"/>
              </a:ext>
            </a:extLst>
          </p:cNvPr>
          <p:cNvSpPr txBox="1"/>
          <p:nvPr/>
        </p:nvSpPr>
        <p:spPr>
          <a:xfrm>
            <a:off x="3424454" y="6062508"/>
            <a:ext cx="6100762" cy="369332"/>
          </a:xfrm>
          <a:prstGeom prst="rect">
            <a:avLst/>
          </a:prstGeom>
          <a:noFill/>
        </p:spPr>
        <p:txBody>
          <a:bodyPr wrap="square">
            <a:spAutoFit/>
          </a:bodyPr>
          <a:lstStyle/>
          <a:p>
            <a:r>
              <a:rPr lang="en-US" b="1" i="0" u="none" strike="noStrike" dirty="0">
                <a:solidFill>
                  <a:srgbClr val="000000"/>
                </a:solidFill>
                <a:effectLst/>
                <a:latin typeface="-webkit-standard"/>
              </a:rPr>
              <a:t>Figure 7.3-5: </a:t>
            </a:r>
            <a:r>
              <a:rPr lang="en-US" b="0" i="0" u="none" strike="noStrike" dirty="0">
                <a:solidFill>
                  <a:srgbClr val="000000"/>
                </a:solidFill>
                <a:effectLst/>
                <a:latin typeface="-webkit-standard"/>
              </a:rPr>
              <a:t>Protocol </a:t>
            </a:r>
            <a:r>
              <a:rPr lang="en-US" b="0" i="1" u="none" strike="noStrike" dirty="0">
                <a:solidFill>
                  <a:srgbClr val="000000"/>
                </a:solidFill>
                <a:effectLst/>
                <a:latin typeface="-webkit-standard"/>
              </a:rPr>
              <a:t>ap 5.0</a:t>
            </a:r>
            <a:r>
              <a:rPr lang="en-US" b="0" i="0" u="none" strike="noStrike" dirty="0">
                <a:solidFill>
                  <a:srgbClr val="000000"/>
                </a:solidFill>
                <a:effectLst/>
                <a:latin typeface="-webkit-standard"/>
              </a:rPr>
              <a:t> working correctly.</a:t>
            </a:r>
            <a:endParaRPr lang="en-JO" dirty="0"/>
          </a:p>
        </p:txBody>
      </p:sp>
    </p:spTree>
    <p:extLst>
      <p:ext uri="{BB962C8B-B14F-4D97-AF65-F5344CB8AC3E}">
        <p14:creationId xmlns:p14="http://schemas.microsoft.com/office/powerpoint/2010/main" val="345169586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C00C7E-3631-6790-2AD5-269434307003}"/>
              </a:ext>
            </a:extLst>
          </p:cNvPr>
          <p:cNvSpPr>
            <a:spLocks noGrp="1"/>
          </p:cNvSpPr>
          <p:nvPr>
            <p:ph type="title"/>
          </p:nvPr>
        </p:nvSpPr>
        <p:spPr>
          <a:xfrm>
            <a:off x="741218" y="18255"/>
            <a:ext cx="10515600" cy="1325563"/>
          </a:xfrm>
        </p:spPr>
        <p:txBody>
          <a:bodyPr/>
          <a:lstStyle/>
          <a:p>
            <a:r>
              <a:rPr lang="en-US" b="1" i="0" u="none" strike="noStrike" dirty="0">
                <a:solidFill>
                  <a:srgbClr val="000000"/>
                </a:solidFill>
                <a:effectLst/>
                <a:latin typeface="-webkit-standard"/>
              </a:rPr>
              <a:t>Authentication protocol </a:t>
            </a:r>
            <a:r>
              <a:rPr lang="en-US" b="1" i="1" u="none" strike="noStrike" dirty="0">
                <a:solidFill>
                  <a:srgbClr val="000000"/>
                </a:solidFill>
                <a:effectLst/>
                <a:latin typeface="-webkit-standard"/>
              </a:rPr>
              <a:t>ap5.0 .. problem</a:t>
            </a:r>
            <a:endParaRPr lang="en-JO" dirty="0"/>
          </a:p>
        </p:txBody>
      </p:sp>
      <p:sp>
        <p:nvSpPr>
          <p:cNvPr id="3" name="Content Placeholder 2">
            <a:extLst>
              <a:ext uri="{FF2B5EF4-FFF2-40B4-BE49-F238E27FC236}">
                <a16:creationId xmlns:a16="http://schemas.microsoft.com/office/drawing/2014/main" id="{608DCF29-7773-FF36-F810-DA30F06FDB1D}"/>
              </a:ext>
            </a:extLst>
          </p:cNvPr>
          <p:cNvSpPr>
            <a:spLocks noGrp="1"/>
          </p:cNvSpPr>
          <p:nvPr>
            <p:ph idx="1"/>
          </p:nvPr>
        </p:nvSpPr>
        <p:spPr>
          <a:xfrm>
            <a:off x="96982" y="1136073"/>
            <a:ext cx="12095018" cy="5703672"/>
          </a:xfrm>
        </p:spPr>
        <p:txBody>
          <a:bodyPr>
            <a:normAutofit lnSpcReduction="10000"/>
          </a:bodyPr>
          <a:lstStyle/>
          <a:p>
            <a:r>
              <a:rPr lang="en-US" b="0" i="0" u="none" strike="noStrike" dirty="0">
                <a:solidFill>
                  <a:srgbClr val="000000"/>
                </a:solidFill>
                <a:effectLst/>
                <a:latin typeface="-webkit-standard"/>
              </a:rPr>
              <a:t>Is protocol </a:t>
            </a:r>
            <a:r>
              <a:rPr lang="en-US" b="0" i="1" u="none" strike="noStrike" dirty="0">
                <a:solidFill>
                  <a:srgbClr val="000000"/>
                </a:solidFill>
                <a:effectLst/>
                <a:latin typeface="-webkit-standard"/>
              </a:rPr>
              <a:t>ap5.0 </a:t>
            </a:r>
            <a:r>
              <a:rPr lang="en-US" b="0" i="0" u="none" strike="noStrike" dirty="0">
                <a:solidFill>
                  <a:srgbClr val="000000"/>
                </a:solidFill>
                <a:effectLst/>
                <a:latin typeface="-webkit-standard"/>
              </a:rPr>
              <a:t>as secure as protocol </a:t>
            </a:r>
            <a:r>
              <a:rPr lang="en-US" b="0" i="1" u="none" strike="noStrike" dirty="0">
                <a:solidFill>
                  <a:srgbClr val="000000"/>
                </a:solidFill>
                <a:effectLst/>
                <a:latin typeface="-webkit-standard"/>
              </a:rPr>
              <a:t>ap4.0</a:t>
            </a:r>
            <a:r>
              <a:rPr lang="en-US" b="0" i="0" u="none" strike="noStrike" dirty="0">
                <a:solidFill>
                  <a:srgbClr val="000000"/>
                </a:solidFill>
                <a:effectLst/>
                <a:latin typeface="-webkit-standard"/>
              </a:rPr>
              <a:t>?  Both use nonces. Since </a:t>
            </a:r>
            <a:r>
              <a:rPr lang="en-US" b="0" i="1" u="none" strike="noStrike" dirty="0">
                <a:solidFill>
                  <a:srgbClr val="000000"/>
                </a:solidFill>
                <a:effectLst/>
                <a:latin typeface="-webkit-standard"/>
              </a:rPr>
              <a:t>ap5.0 </a:t>
            </a:r>
            <a:r>
              <a:rPr lang="en-US" b="0" i="0" u="none" strike="noStrike" dirty="0">
                <a:solidFill>
                  <a:srgbClr val="000000"/>
                </a:solidFill>
                <a:effectLst/>
                <a:latin typeface="-webkit-standard"/>
              </a:rPr>
              <a:t>uses public key techniques, it requires that Bob retrieve Alice's public key.  This leads to an interesting scenario, shown in Figure 7.3-6,  in which Trudy may be able to impersonate Alice to Bob:</a:t>
            </a:r>
          </a:p>
          <a:p>
            <a:pPr algn="l">
              <a:buFont typeface="Arial" panose="020B0604020202020204" pitchFamily="34" charset="0"/>
              <a:buChar char="•"/>
            </a:pPr>
            <a:r>
              <a:rPr lang="en-US" b="0" i="0" u="none" strike="noStrike" dirty="0">
                <a:solidFill>
                  <a:srgbClr val="000000"/>
                </a:solidFill>
                <a:effectLst/>
                <a:latin typeface="-webkit-standard"/>
              </a:rPr>
              <a:t>Trudy sends the message, "I am Alice" to Bob </a:t>
            </a:r>
          </a:p>
          <a:p>
            <a:pPr algn="l">
              <a:buFont typeface="Arial" panose="020B0604020202020204" pitchFamily="34" charset="0"/>
              <a:buChar char="•"/>
            </a:pPr>
            <a:r>
              <a:rPr lang="en-US" b="0" i="0" u="none" strike="noStrike" dirty="0">
                <a:solidFill>
                  <a:srgbClr val="000000"/>
                </a:solidFill>
                <a:effectLst/>
                <a:latin typeface="-webkit-standard"/>
              </a:rPr>
              <a:t>Bob chooses a nonce, </a:t>
            </a:r>
            <a:r>
              <a:rPr lang="en-US" b="0" i="1" u="none" strike="noStrike" dirty="0">
                <a:solidFill>
                  <a:srgbClr val="000000"/>
                </a:solidFill>
                <a:effectLst/>
                <a:latin typeface="-webkit-standard"/>
              </a:rPr>
              <a:t>R</a:t>
            </a:r>
            <a:r>
              <a:rPr lang="en-US" b="0" i="0" u="none" strike="noStrike" dirty="0">
                <a:solidFill>
                  <a:srgbClr val="000000"/>
                </a:solidFill>
                <a:effectLst/>
                <a:latin typeface="-webkit-standard"/>
              </a:rPr>
              <a:t>,  and sends it to Alice, but the message is intercepted by Trudy. </a:t>
            </a:r>
          </a:p>
          <a:p>
            <a:pPr algn="l">
              <a:buFont typeface="Arial" panose="020B0604020202020204" pitchFamily="34" charset="0"/>
              <a:buChar char="•"/>
            </a:pPr>
            <a:r>
              <a:rPr lang="en-US" b="0" i="0" u="none" strike="noStrike" dirty="0">
                <a:solidFill>
                  <a:srgbClr val="000000"/>
                </a:solidFill>
                <a:effectLst/>
                <a:latin typeface="-webkit-standard"/>
              </a:rPr>
              <a:t>Trudy applies her decryption algorithm with her private key, </a:t>
            </a:r>
            <a:r>
              <a:rPr lang="en-US" b="0" i="1" u="none" strike="noStrike" dirty="0">
                <a:solidFill>
                  <a:srgbClr val="000000"/>
                </a:solidFill>
                <a:effectLst/>
                <a:latin typeface="-webkit-standard"/>
              </a:rPr>
              <a:t>d</a:t>
            </a:r>
            <a:r>
              <a:rPr lang="en-US" b="0" i="1" u="none" strike="noStrike" baseline="-25000" dirty="0">
                <a:solidFill>
                  <a:srgbClr val="000000"/>
                </a:solidFill>
                <a:effectLst/>
                <a:latin typeface="-webkit-standard"/>
              </a:rPr>
              <a:t>T</a:t>
            </a:r>
            <a:r>
              <a:rPr lang="en-US" b="0" i="0" u="none" strike="noStrike" dirty="0">
                <a:solidFill>
                  <a:srgbClr val="000000"/>
                </a:solidFill>
                <a:effectLst/>
                <a:latin typeface="-webkit-standard"/>
              </a:rPr>
              <a:t>, to the nonce and sends the resulting value, </a:t>
            </a:r>
            <a:r>
              <a:rPr lang="en-US" b="0" i="1" u="none" strike="noStrike" dirty="0">
                <a:solidFill>
                  <a:srgbClr val="000000"/>
                </a:solidFill>
                <a:effectLst/>
                <a:latin typeface="-webkit-standard"/>
              </a:rPr>
              <a:t>d</a:t>
            </a:r>
            <a:r>
              <a:rPr lang="en-US" b="0" i="1" u="none" strike="noStrike" baseline="-25000" dirty="0">
                <a:solidFill>
                  <a:srgbClr val="000000"/>
                </a:solidFill>
                <a:effectLst/>
                <a:latin typeface="-webkit-standard"/>
              </a:rPr>
              <a:t>T</a:t>
            </a:r>
            <a:r>
              <a:rPr lang="en-US" b="0" i="1" u="none" strike="noStrike" dirty="0">
                <a:solidFill>
                  <a:srgbClr val="000000"/>
                </a:solidFill>
                <a:effectLst/>
                <a:latin typeface="-webkit-standard"/>
              </a:rPr>
              <a:t>(R), </a:t>
            </a:r>
            <a:r>
              <a:rPr lang="en-US" b="0" i="0" u="none" strike="noStrike" dirty="0">
                <a:solidFill>
                  <a:srgbClr val="000000"/>
                </a:solidFill>
                <a:effectLst/>
                <a:latin typeface="-webkit-standard"/>
              </a:rPr>
              <a:t>to Bob. To Bob, </a:t>
            </a:r>
            <a:r>
              <a:rPr lang="en-US" b="0" i="1" u="none" strike="noStrike" dirty="0">
                <a:solidFill>
                  <a:srgbClr val="000000"/>
                </a:solidFill>
                <a:effectLst/>
                <a:latin typeface="-webkit-standard"/>
              </a:rPr>
              <a:t>d</a:t>
            </a:r>
            <a:r>
              <a:rPr lang="en-US" b="0" i="1" u="none" strike="noStrike" baseline="-25000" dirty="0">
                <a:solidFill>
                  <a:srgbClr val="000000"/>
                </a:solidFill>
                <a:effectLst/>
                <a:latin typeface="-webkit-standard"/>
              </a:rPr>
              <a:t>T</a:t>
            </a:r>
            <a:r>
              <a:rPr lang="en-US" b="0" i="1" u="none" strike="noStrike" dirty="0">
                <a:solidFill>
                  <a:srgbClr val="000000"/>
                </a:solidFill>
                <a:effectLst/>
                <a:latin typeface="-webkit-standard"/>
              </a:rPr>
              <a:t>(R) </a:t>
            </a:r>
            <a:r>
              <a:rPr lang="en-US" b="0" i="0" u="none" strike="noStrike" dirty="0">
                <a:solidFill>
                  <a:srgbClr val="000000"/>
                </a:solidFill>
                <a:effectLst/>
                <a:latin typeface="-webkit-standard"/>
              </a:rPr>
              <a:t>is just a bunch of bits and he doesn't know whether the bits represent </a:t>
            </a:r>
            <a:r>
              <a:rPr lang="en-US" b="0" i="1" u="none" strike="noStrike" dirty="0">
                <a:solidFill>
                  <a:srgbClr val="000000"/>
                </a:solidFill>
                <a:effectLst/>
                <a:latin typeface="-webkit-standard"/>
              </a:rPr>
              <a:t>d</a:t>
            </a:r>
            <a:r>
              <a:rPr lang="en-US" b="0" i="1" u="none" strike="noStrike" baseline="-25000" dirty="0">
                <a:solidFill>
                  <a:srgbClr val="000000"/>
                </a:solidFill>
                <a:effectLst/>
                <a:latin typeface="-webkit-standard"/>
              </a:rPr>
              <a:t>T</a:t>
            </a:r>
            <a:r>
              <a:rPr lang="en-US" b="0" i="1" u="none" strike="noStrike" dirty="0">
                <a:solidFill>
                  <a:srgbClr val="000000"/>
                </a:solidFill>
                <a:effectLst/>
                <a:latin typeface="-webkit-standard"/>
              </a:rPr>
              <a:t>(R) </a:t>
            </a:r>
            <a:r>
              <a:rPr lang="en-US" b="0" i="0" u="none" strike="noStrike" dirty="0">
                <a:solidFill>
                  <a:srgbClr val="000000"/>
                </a:solidFill>
                <a:effectLst/>
                <a:latin typeface="-webkit-standard"/>
              </a:rPr>
              <a:t>or  </a:t>
            </a:r>
            <a:r>
              <a:rPr lang="en-US" b="0" i="1" u="none" strike="noStrike" dirty="0" err="1">
                <a:solidFill>
                  <a:srgbClr val="000000"/>
                </a:solidFill>
                <a:effectLst/>
                <a:latin typeface="-webkit-standard"/>
              </a:rPr>
              <a:t>d</a:t>
            </a:r>
            <a:r>
              <a:rPr lang="en-US" b="0" i="1" u="none" strike="noStrike" baseline="-25000" dirty="0" err="1">
                <a:solidFill>
                  <a:srgbClr val="000000"/>
                </a:solidFill>
                <a:effectLst/>
                <a:latin typeface="-webkit-standard"/>
              </a:rPr>
              <a:t>A</a:t>
            </a:r>
            <a:r>
              <a:rPr lang="en-US" b="0" i="1" u="none" strike="noStrike" dirty="0">
                <a:solidFill>
                  <a:srgbClr val="000000"/>
                </a:solidFill>
                <a:effectLst/>
                <a:latin typeface="-webkit-standard"/>
              </a:rPr>
              <a:t>(R).</a:t>
            </a:r>
            <a:endParaRPr lang="en-US" b="0" i="0" u="none" strike="noStrike" dirty="0">
              <a:solidFill>
                <a:srgbClr val="000000"/>
              </a:solidFill>
              <a:effectLst/>
              <a:latin typeface="-webkit-standard"/>
            </a:endParaRPr>
          </a:p>
          <a:p>
            <a:pPr algn="l">
              <a:buFont typeface="Arial" panose="020B0604020202020204" pitchFamily="34" charset="0"/>
              <a:buChar char="•"/>
            </a:pPr>
            <a:r>
              <a:rPr lang="en-US" b="0" i="0" u="none" strike="noStrike" dirty="0">
                <a:solidFill>
                  <a:srgbClr val="000000"/>
                </a:solidFill>
                <a:effectLst/>
                <a:latin typeface="-webkit-standard"/>
              </a:rPr>
              <a:t>Bob must now get Alice's public key in order to apply </a:t>
            </a:r>
            <a:r>
              <a:rPr lang="en-US" b="0" i="1" u="none" strike="noStrike" dirty="0" err="1">
                <a:solidFill>
                  <a:srgbClr val="000000"/>
                </a:solidFill>
                <a:effectLst/>
                <a:latin typeface="-webkit-standard"/>
              </a:rPr>
              <a:t>e</a:t>
            </a:r>
            <a:r>
              <a:rPr lang="en-US" b="0" i="1" u="none" strike="noStrike" baseline="-25000" dirty="0" err="1">
                <a:solidFill>
                  <a:srgbClr val="000000"/>
                </a:solidFill>
                <a:effectLst/>
                <a:latin typeface="-webkit-standard"/>
              </a:rPr>
              <a:t>A</a:t>
            </a:r>
            <a:r>
              <a:rPr lang="en-US" b="0" i="0" u="none" strike="noStrike" dirty="0">
                <a:solidFill>
                  <a:srgbClr val="000000"/>
                </a:solidFill>
                <a:effectLst/>
                <a:latin typeface="-webkit-standard"/>
              </a:rPr>
              <a:t> to the value he just received.  He sends a message to Alice asking her for </a:t>
            </a:r>
            <a:r>
              <a:rPr lang="en-US" b="0" i="1" u="none" strike="noStrike" dirty="0" err="1">
                <a:solidFill>
                  <a:srgbClr val="000000"/>
                </a:solidFill>
                <a:effectLst/>
                <a:latin typeface="-webkit-standard"/>
              </a:rPr>
              <a:t>e</a:t>
            </a:r>
            <a:r>
              <a:rPr lang="en-US" b="0" i="1" u="none" strike="noStrike" baseline="-25000" dirty="0" err="1">
                <a:solidFill>
                  <a:srgbClr val="000000"/>
                </a:solidFill>
                <a:effectLst/>
                <a:latin typeface="-webkit-standard"/>
              </a:rPr>
              <a:t>A</a:t>
            </a:r>
            <a:r>
              <a:rPr lang="en-US" b="0" i="0" u="none" strike="noStrike" dirty="0" err="1">
                <a:solidFill>
                  <a:srgbClr val="000000"/>
                </a:solidFill>
                <a:effectLst/>
                <a:latin typeface="-webkit-standard"/>
              </a:rPr>
              <a:t>.</a:t>
            </a:r>
            <a:r>
              <a:rPr lang="en-US" b="0" i="0" u="none" strike="noStrike" dirty="0">
                <a:solidFill>
                  <a:srgbClr val="000000"/>
                </a:solidFill>
                <a:effectLst/>
                <a:latin typeface="-webkit-standard"/>
              </a:rPr>
              <a:t>  Trudy intercepts this message as well, and replies back to Bob with </a:t>
            </a:r>
            <a:r>
              <a:rPr lang="en-US" b="0" i="1" u="none" strike="noStrike" dirty="0" err="1">
                <a:solidFill>
                  <a:srgbClr val="000000"/>
                </a:solidFill>
                <a:effectLst/>
                <a:latin typeface="-webkit-standard"/>
              </a:rPr>
              <a:t>e</a:t>
            </a:r>
            <a:r>
              <a:rPr lang="en-US" b="0" i="1" u="none" strike="noStrike" baseline="-25000" dirty="0" err="1">
                <a:solidFill>
                  <a:srgbClr val="000000"/>
                </a:solidFill>
                <a:effectLst/>
                <a:latin typeface="-webkit-standard"/>
              </a:rPr>
              <a:t>T</a:t>
            </a:r>
            <a:r>
              <a:rPr lang="en-US" b="0" i="0" u="none" strike="noStrike" dirty="0">
                <a:solidFill>
                  <a:srgbClr val="000000"/>
                </a:solidFill>
                <a:effectLst/>
                <a:latin typeface="-webkit-standard"/>
              </a:rPr>
              <a:t>, that is Trudy's public key.  Bob computes </a:t>
            </a:r>
            <a:r>
              <a:rPr lang="en-US" b="0" i="1" u="none" strike="noStrike" dirty="0" err="1">
                <a:solidFill>
                  <a:srgbClr val="000000"/>
                </a:solidFill>
                <a:effectLst/>
                <a:latin typeface="-webkit-standard"/>
              </a:rPr>
              <a:t>e</a:t>
            </a:r>
            <a:r>
              <a:rPr lang="en-US" b="0" i="1" u="none" strike="noStrike" baseline="-25000" dirty="0" err="1">
                <a:solidFill>
                  <a:srgbClr val="000000"/>
                </a:solidFill>
                <a:effectLst/>
                <a:latin typeface="-webkit-standard"/>
              </a:rPr>
              <a:t>T</a:t>
            </a:r>
            <a:r>
              <a:rPr lang="en-US" b="0" i="1" u="none" strike="noStrike" dirty="0">
                <a:solidFill>
                  <a:srgbClr val="000000"/>
                </a:solidFill>
                <a:effectLst/>
                <a:latin typeface="-webkit-standard"/>
              </a:rPr>
              <a:t>(d</a:t>
            </a:r>
            <a:r>
              <a:rPr lang="en-US" b="0" i="1" u="none" strike="noStrike" baseline="-25000" dirty="0">
                <a:solidFill>
                  <a:srgbClr val="000000"/>
                </a:solidFill>
                <a:effectLst/>
                <a:latin typeface="-webkit-standard"/>
              </a:rPr>
              <a:t>T</a:t>
            </a:r>
            <a:r>
              <a:rPr lang="en-US" b="0" i="1" u="none" strike="noStrike" dirty="0">
                <a:solidFill>
                  <a:srgbClr val="000000"/>
                </a:solidFill>
                <a:effectLst/>
                <a:latin typeface="-webkit-standard"/>
              </a:rPr>
              <a:t>(R)) = R,</a:t>
            </a:r>
            <a:r>
              <a:rPr lang="en-US" b="0" i="0" u="none" strike="noStrike" dirty="0">
                <a:solidFill>
                  <a:srgbClr val="000000"/>
                </a:solidFill>
                <a:effectLst/>
                <a:latin typeface="-webkit-standard"/>
              </a:rPr>
              <a:t> and thus authenticates Trudy as Alice!</a:t>
            </a:r>
          </a:p>
          <a:p>
            <a:endParaRPr lang="en-JO" dirty="0"/>
          </a:p>
        </p:txBody>
      </p:sp>
    </p:spTree>
    <p:extLst>
      <p:ext uri="{BB962C8B-B14F-4D97-AF65-F5344CB8AC3E}">
        <p14:creationId xmlns:p14="http://schemas.microsoft.com/office/powerpoint/2010/main" val="17921933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5B70DC-BFD1-2CD0-4897-A50CAE4F3AAB}"/>
              </a:ext>
            </a:extLst>
          </p:cNvPr>
          <p:cNvSpPr>
            <a:spLocks noGrp="1"/>
          </p:cNvSpPr>
          <p:nvPr>
            <p:ph type="title"/>
          </p:nvPr>
        </p:nvSpPr>
        <p:spPr>
          <a:xfrm>
            <a:off x="713509" y="18256"/>
            <a:ext cx="10515600" cy="662782"/>
          </a:xfrm>
        </p:spPr>
        <p:txBody>
          <a:bodyPr>
            <a:normAutofit fontScale="90000"/>
          </a:bodyPr>
          <a:lstStyle/>
          <a:p>
            <a:r>
              <a:rPr lang="en-US" b="1" i="0" u="none" strike="noStrike" dirty="0">
                <a:solidFill>
                  <a:srgbClr val="000000"/>
                </a:solidFill>
                <a:effectLst/>
                <a:latin typeface="-webkit-standard"/>
              </a:rPr>
              <a:t>Authentication protocol </a:t>
            </a:r>
            <a:r>
              <a:rPr lang="en-US" b="1" i="1" u="none" strike="noStrike" dirty="0">
                <a:solidFill>
                  <a:srgbClr val="000000"/>
                </a:solidFill>
                <a:effectLst/>
                <a:latin typeface="-webkit-standard"/>
              </a:rPr>
              <a:t>ap5.0 .. problem</a:t>
            </a:r>
            <a:endParaRPr lang="en-JO" dirty="0"/>
          </a:p>
        </p:txBody>
      </p:sp>
      <p:pic>
        <p:nvPicPr>
          <p:cNvPr id="7170" name="Picture 2" descr="A security hole in ap4.0_p">
            <a:extLst>
              <a:ext uri="{FF2B5EF4-FFF2-40B4-BE49-F238E27FC236}">
                <a16:creationId xmlns:a16="http://schemas.microsoft.com/office/drawing/2014/main" id="{E89BE4ED-B8A2-8370-108E-8186A0F5B208}"/>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981057" y="2373538"/>
            <a:ext cx="6229886" cy="3439639"/>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6E8D47ED-49E9-A191-9692-F5D705443004}"/>
              </a:ext>
            </a:extLst>
          </p:cNvPr>
          <p:cNvSpPr txBox="1"/>
          <p:nvPr/>
        </p:nvSpPr>
        <p:spPr>
          <a:xfrm>
            <a:off x="471053" y="1044823"/>
            <a:ext cx="10972801" cy="1569660"/>
          </a:xfrm>
          <a:prstGeom prst="rect">
            <a:avLst/>
          </a:prstGeom>
          <a:noFill/>
        </p:spPr>
        <p:txBody>
          <a:bodyPr wrap="square">
            <a:spAutoFit/>
          </a:bodyPr>
          <a:lstStyle/>
          <a:p>
            <a:r>
              <a:rPr lang="en-US" sz="3200" b="0" i="0" u="none" strike="noStrike" dirty="0">
                <a:solidFill>
                  <a:srgbClr val="000000"/>
                </a:solidFill>
                <a:effectLst/>
                <a:latin typeface="-webkit-standard"/>
              </a:rPr>
              <a:t>it is clear that protocol  </a:t>
            </a:r>
            <a:r>
              <a:rPr lang="en-US" sz="3200" b="0" i="1" u="none" strike="noStrike" dirty="0">
                <a:solidFill>
                  <a:srgbClr val="000000"/>
                </a:solidFill>
                <a:effectLst/>
                <a:latin typeface="-webkit-standard"/>
              </a:rPr>
              <a:t>ap5.0 </a:t>
            </a:r>
            <a:r>
              <a:rPr lang="en-US" sz="3200" b="0" i="0" u="none" strike="noStrike" dirty="0">
                <a:solidFill>
                  <a:srgbClr val="000000"/>
                </a:solidFill>
                <a:effectLst/>
                <a:latin typeface="-webkit-standard"/>
              </a:rPr>
              <a:t>is only as "secure" as is the distribution of public keys. There </a:t>
            </a:r>
            <a:r>
              <a:rPr lang="en-US" sz="3200" b="0" i="1" u="none" strike="noStrike" dirty="0">
                <a:solidFill>
                  <a:srgbClr val="000000"/>
                </a:solidFill>
                <a:effectLst/>
                <a:latin typeface="-webkit-standard"/>
              </a:rPr>
              <a:t>are</a:t>
            </a:r>
            <a:r>
              <a:rPr lang="en-US" sz="3200" b="0" i="0" u="none" strike="noStrike" dirty="0">
                <a:solidFill>
                  <a:srgbClr val="000000"/>
                </a:solidFill>
                <a:effectLst/>
                <a:latin typeface="-webkit-standard"/>
              </a:rPr>
              <a:t> secure ways of distributing public keys,</a:t>
            </a:r>
            <a:endParaRPr lang="en-JO" sz="3200" dirty="0"/>
          </a:p>
        </p:txBody>
      </p:sp>
      <p:sp>
        <p:nvSpPr>
          <p:cNvPr id="8" name="TextBox 7">
            <a:extLst>
              <a:ext uri="{FF2B5EF4-FFF2-40B4-BE49-F238E27FC236}">
                <a16:creationId xmlns:a16="http://schemas.microsoft.com/office/drawing/2014/main" id="{9A17C39F-0F91-6C52-59C4-5A816F68A8CC}"/>
              </a:ext>
            </a:extLst>
          </p:cNvPr>
          <p:cNvSpPr txBox="1"/>
          <p:nvPr/>
        </p:nvSpPr>
        <p:spPr>
          <a:xfrm>
            <a:off x="3879273" y="6029144"/>
            <a:ext cx="6096000" cy="646331"/>
          </a:xfrm>
          <a:prstGeom prst="rect">
            <a:avLst/>
          </a:prstGeom>
          <a:noFill/>
        </p:spPr>
        <p:txBody>
          <a:bodyPr wrap="square">
            <a:spAutoFit/>
          </a:bodyPr>
          <a:lstStyle/>
          <a:p>
            <a:r>
              <a:rPr lang="en-US" b="1" dirty="0"/>
              <a:t>Figure 7.3-6:</a:t>
            </a:r>
            <a:r>
              <a:rPr lang="en-US" dirty="0"/>
              <a:t> A security hole in protocol </a:t>
            </a:r>
            <a:r>
              <a:rPr lang="en-US" i="1" dirty="0"/>
              <a:t>ap5.0</a:t>
            </a:r>
            <a:br>
              <a:rPr lang="en-US" dirty="0"/>
            </a:br>
            <a:endParaRPr lang="en-JO" dirty="0"/>
          </a:p>
        </p:txBody>
      </p:sp>
    </p:spTree>
    <p:extLst>
      <p:ext uri="{BB962C8B-B14F-4D97-AF65-F5344CB8AC3E}">
        <p14:creationId xmlns:p14="http://schemas.microsoft.com/office/powerpoint/2010/main" val="358479959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230A93-0F44-657B-6E3D-7FB4AC4AEA39}"/>
              </a:ext>
            </a:extLst>
          </p:cNvPr>
          <p:cNvSpPr>
            <a:spLocks noGrp="1"/>
          </p:cNvSpPr>
          <p:nvPr>
            <p:ph type="title"/>
          </p:nvPr>
        </p:nvSpPr>
        <p:spPr>
          <a:xfrm>
            <a:off x="181841" y="122309"/>
            <a:ext cx="4253345" cy="662782"/>
          </a:xfrm>
        </p:spPr>
        <p:txBody>
          <a:bodyPr>
            <a:normAutofit fontScale="90000"/>
          </a:bodyPr>
          <a:lstStyle/>
          <a:p>
            <a:r>
              <a:rPr lang="en-US" b="0" i="0" u="none" strike="noStrike" dirty="0">
                <a:solidFill>
                  <a:srgbClr val="000000"/>
                </a:solidFill>
                <a:effectLst/>
                <a:latin typeface="-webkit-standard"/>
              </a:rPr>
              <a:t>man-in-the-middle</a:t>
            </a:r>
            <a:endParaRPr lang="en-JO" dirty="0"/>
          </a:p>
        </p:txBody>
      </p:sp>
      <p:sp>
        <p:nvSpPr>
          <p:cNvPr id="3" name="Content Placeholder 2">
            <a:extLst>
              <a:ext uri="{FF2B5EF4-FFF2-40B4-BE49-F238E27FC236}">
                <a16:creationId xmlns:a16="http://schemas.microsoft.com/office/drawing/2014/main" id="{11693E0C-B771-274A-CA59-EF6CC89E3408}"/>
              </a:ext>
            </a:extLst>
          </p:cNvPr>
          <p:cNvSpPr>
            <a:spLocks noGrp="1"/>
          </p:cNvSpPr>
          <p:nvPr>
            <p:ph idx="1"/>
          </p:nvPr>
        </p:nvSpPr>
        <p:spPr>
          <a:xfrm>
            <a:off x="1" y="785091"/>
            <a:ext cx="5418858" cy="6072909"/>
          </a:xfrm>
        </p:spPr>
        <p:txBody>
          <a:bodyPr>
            <a:normAutofit fontScale="92500" lnSpcReduction="10000"/>
          </a:bodyPr>
          <a:lstStyle/>
          <a:p>
            <a:r>
              <a:rPr lang="en-US" b="0" i="0" u="none" strike="noStrike" dirty="0">
                <a:solidFill>
                  <a:srgbClr val="000000"/>
                </a:solidFill>
                <a:effectLst/>
                <a:latin typeface="-webkit-standard"/>
              </a:rPr>
              <a:t>There is an even more insidious attack that would avoid this detection.  In the scenario in Figure 7.3-7, both Alice and Bob are talking to each other, but by exploiting the same hole in the authentication protocol, Trudy is able to </a:t>
            </a:r>
            <a:r>
              <a:rPr lang="en-US" b="0" i="1" u="none" strike="noStrike" dirty="0">
                <a:solidFill>
                  <a:srgbClr val="000000"/>
                </a:solidFill>
                <a:effectLst/>
                <a:latin typeface="-webkit-standard"/>
              </a:rPr>
              <a:t>transparently</a:t>
            </a:r>
            <a:r>
              <a:rPr lang="en-US" b="0" i="0" u="none" strike="noStrike" dirty="0">
                <a:solidFill>
                  <a:srgbClr val="000000"/>
                </a:solidFill>
                <a:effectLst/>
                <a:latin typeface="-webkit-standard"/>
              </a:rPr>
              <a:t> interpose herself between Alice and Bob.  In particular, if Bob begins sending encrypted data to Alice using the encryption key he receives from Trudy, Trudy can recover the plaintext of the communication from Bob to Alice.  At the same time, Trudy can forward Bob's data to Alice (after re-encrypting data using Alice's real public key).</a:t>
            </a:r>
            <a:endParaRPr lang="en-JO" dirty="0"/>
          </a:p>
        </p:txBody>
      </p:sp>
      <p:pic>
        <p:nvPicPr>
          <p:cNvPr id="8194" name="Picture 2" descr="Man-in-the-middle attack">
            <a:extLst>
              <a:ext uri="{FF2B5EF4-FFF2-40B4-BE49-F238E27FC236}">
                <a16:creationId xmlns:a16="http://schemas.microsoft.com/office/drawing/2014/main" id="{830C2CBA-D848-EB9D-5A9E-20C9EC6AF64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18859" y="0"/>
            <a:ext cx="6591300" cy="63500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37D950D0-44C3-B880-A1AD-FADFF2CCE05F}"/>
              </a:ext>
            </a:extLst>
          </p:cNvPr>
          <p:cNvSpPr txBox="1"/>
          <p:nvPr/>
        </p:nvSpPr>
        <p:spPr>
          <a:xfrm>
            <a:off x="6773143" y="6350000"/>
            <a:ext cx="6144490" cy="646331"/>
          </a:xfrm>
          <a:prstGeom prst="rect">
            <a:avLst/>
          </a:prstGeom>
          <a:noFill/>
        </p:spPr>
        <p:txBody>
          <a:bodyPr wrap="square">
            <a:spAutoFit/>
          </a:bodyPr>
          <a:lstStyle/>
          <a:p>
            <a:r>
              <a:rPr lang="en-US" b="1" dirty="0"/>
              <a:t>Figure 7.3-7: </a:t>
            </a:r>
            <a:r>
              <a:rPr lang="en-US" dirty="0"/>
              <a:t>A "man-in-the-middle" attack</a:t>
            </a:r>
            <a:br>
              <a:rPr lang="en-US" dirty="0"/>
            </a:br>
            <a:endParaRPr lang="en-JO" dirty="0"/>
          </a:p>
        </p:txBody>
      </p:sp>
    </p:spTree>
    <p:extLst>
      <p:ext uri="{BB962C8B-B14F-4D97-AF65-F5344CB8AC3E}">
        <p14:creationId xmlns:p14="http://schemas.microsoft.com/office/powerpoint/2010/main" val="31255974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CB3C51-F47A-5C38-7605-79254C3E4E7B}"/>
              </a:ext>
            </a:extLst>
          </p:cNvPr>
          <p:cNvSpPr>
            <a:spLocks noGrp="1"/>
          </p:cNvSpPr>
          <p:nvPr>
            <p:ph type="title"/>
          </p:nvPr>
        </p:nvSpPr>
        <p:spPr/>
        <p:txBody>
          <a:bodyPr/>
          <a:lstStyle/>
          <a:p>
            <a:r>
              <a:rPr lang="en-US" dirty="0"/>
              <a:t>W</a:t>
            </a:r>
            <a:r>
              <a:rPr lang="en-JO" dirty="0"/>
              <a:t>hat is authentication </a:t>
            </a:r>
          </a:p>
        </p:txBody>
      </p:sp>
      <p:sp>
        <p:nvSpPr>
          <p:cNvPr id="3" name="Content Placeholder 2">
            <a:extLst>
              <a:ext uri="{FF2B5EF4-FFF2-40B4-BE49-F238E27FC236}">
                <a16:creationId xmlns:a16="http://schemas.microsoft.com/office/drawing/2014/main" id="{FF848C56-9E63-1A80-E58D-0ACBCDCABE1E}"/>
              </a:ext>
            </a:extLst>
          </p:cNvPr>
          <p:cNvSpPr>
            <a:spLocks noGrp="1"/>
          </p:cNvSpPr>
          <p:nvPr>
            <p:ph idx="1"/>
          </p:nvPr>
        </p:nvSpPr>
        <p:spPr/>
        <p:txBody>
          <a:bodyPr>
            <a:normAutofit lnSpcReduction="10000"/>
          </a:bodyPr>
          <a:lstStyle/>
          <a:p>
            <a:r>
              <a:rPr lang="en-US" b="1" i="0" u="none" strike="noStrike" dirty="0">
                <a:solidFill>
                  <a:srgbClr val="000000"/>
                </a:solidFill>
                <a:effectLst/>
                <a:latin typeface="-webkit-standard"/>
              </a:rPr>
              <a:t>Authentication </a:t>
            </a:r>
            <a:r>
              <a:rPr lang="en-US" b="0" i="0" u="none" strike="noStrike" dirty="0">
                <a:solidFill>
                  <a:srgbClr val="000000"/>
                </a:solidFill>
                <a:effectLst/>
                <a:latin typeface="-webkit-standard"/>
              </a:rPr>
              <a:t>is the process of proving one's identity to someone else. As humans, we authenticate each other in many ways: we recognize each others' faces when we meet; we recognize each others' voices on the telephone; we are authenticated by the customs official who checks us against the picture on our passport.</a:t>
            </a:r>
          </a:p>
          <a:p>
            <a:r>
              <a:rPr lang="en-US" b="0" i="0" u="none" strike="noStrike" dirty="0">
                <a:solidFill>
                  <a:srgbClr val="000000"/>
                </a:solidFill>
                <a:effectLst/>
                <a:latin typeface="-webkit-standard"/>
              </a:rPr>
              <a:t>In this section we consider how one party can authenticate another party when the two are communicating over a network. We focus here on authenticating a "live" party, at the point in time when communication is actually occurring. We will see that this is a subtly different problem from proving that  a message received at some point in the past (e.g., that may have been archived) did indeed come from that claimed sender. </a:t>
            </a:r>
            <a:endParaRPr lang="en-JO" dirty="0"/>
          </a:p>
        </p:txBody>
      </p:sp>
    </p:spTree>
    <p:extLst>
      <p:ext uri="{BB962C8B-B14F-4D97-AF65-F5344CB8AC3E}">
        <p14:creationId xmlns:p14="http://schemas.microsoft.com/office/powerpoint/2010/main" val="3575446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5A4B35-073B-8EDD-25EE-09C8CAB9F13B}"/>
              </a:ext>
            </a:extLst>
          </p:cNvPr>
          <p:cNvSpPr>
            <a:spLocks noGrp="1"/>
          </p:cNvSpPr>
          <p:nvPr>
            <p:ph type="title"/>
          </p:nvPr>
        </p:nvSpPr>
        <p:spPr/>
        <p:txBody>
          <a:bodyPr/>
          <a:lstStyle/>
          <a:p>
            <a:r>
              <a:rPr lang="en-US" b="1" i="0" u="none" strike="noStrike" dirty="0">
                <a:solidFill>
                  <a:srgbClr val="000000"/>
                </a:solidFill>
                <a:effectLst/>
                <a:latin typeface="-webkit-standard"/>
              </a:rPr>
              <a:t>References</a:t>
            </a:r>
            <a:br>
              <a:rPr lang="en-US" b="1" i="0" u="none" strike="noStrike" dirty="0">
                <a:solidFill>
                  <a:srgbClr val="000000"/>
                </a:solidFill>
                <a:effectLst/>
                <a:latin typeface="-webkit-standard"/>
              </a:rPr>
            </a:br>
            <a:endParaRPr lang="en-JO" dirty="0"/>
          </a:p>
        </p:txBody>
      </p:sp>
      <p:sp>
        <p:nvSpPr>
          <p:cNvPr id="3" name="Content Placeholder 2">
            <a:extLst>
              <a:ext uri="{FF2B5EF4-FFF2-40B4-BE49-F238E27FC236}">
                <a16:creationId xmlns:a16="http://schemas.microsoft.com/office/drawing/2014/main" id="{3A7D6931-63D1-FB25-32F9-BC3820F0569E}"/>
              </a:ext>
            </a:extLst>
          </p:cNvPr>
          <p:cNvSpPr>
            <a:spLocks noGrp="1"/>
          </p:cNvSpPr>
          <p:nvPr>
            <p:ph idx="1"/>
          </p:nvPr>
        </p:nvSpPr>
        <p:spPr/>
        <p:txBody>
          <a:bodyPr>
            <a:normAutofit lnSpcReduction="10000"/>
          </a:bodyPr>
          <a:lstStyle/>
          <a:p>
            <a:r>
              <a:rPr lang="en-US" b="1" i="0" u="none" strike="noStrike" dirty="0">
                <a:solidFill>
                  <a:srgbClr val="000000"/>
                </a:solidFill>
                <a:effectLst/>
                <a:latin typeface="-webkit-standard"/>
              </a:rPr>
              <a:t>[Cert 96] </a:t>
            </a:r>
            <a:r>
              <a:rPr lang="en-US" b="0" i="0" u="none" strike="noStrike" dirty="0">
                <a:solidFill>
                  <a:srgbClr val="000000"/>
                </a:solidFill>
                <a:effectLst/>
                <a:latin typeface="-webkit-standard"/>
              </a:rPr>
              <a:t> CERT, "Advisory CA-96.21: TCP SYN Flooding and IP Spoofing Attacks," </a:t>
            </a:r>
            <a:r>
              <a:rPr lang="en-US" b="0" i="0" dirty="0">
                <a:effectLst/>
                <a:latin typeface="-webkit-standard"/>
                <a:hlinkClick r:id="rId2"/>
              </a:rPr>
              <a:t>http://www.cert.org/advisories/index.html</a:t>
            </a:r>
            <a:r>
              <a:rPr lang="en-US" b="0" i="0" u="none" strike="noStrike" dirty="0">
                <a:solidFill>
                  <a:srgbClr val="000000"/>
                </a:solidFill>
                <a:effectLst/>
                <a:latin typeface="-webkit-standard"/>
              </a:rPr>
              <a:t> </a:t>
            </a:r>
            <a:br>
              <a:rPr lang="en-US" dirty="0"/>
            </a:br>
            <a:r>
              <a:rPr lang="en-US" b="1" i="0" u="none" strike="noStrike" dirty="0">
                <a:solidFill>
                  <a:srgbClr val="000000"/>
                </a:solidFill>
                <a:effectLst/>
                <a:latin typeface="-webkit-standard"/>
              </a:rPr>
              <a:t>[Jimenez 1997] </a:t>
            </a:r>
            <a:r>
              <a:rPr lang="en-US" b="0" i="0" u="none" strike="noStrike" dirty="0">
                <a:solidFill>
                  <a:srgbClr val="000000"/>
                </a:solidFill>
                <a:effectLst/>
                <a:latin typeface="-webkit-standard"/>
              </a:rPr>
              <a:t>D. Jimenez, "</a:t>
            </a:r>
            <a:r>
              <a:rPr lang="en-US" b="0" i="0" dirty="0">
                <a:effectLst/>
                <a:latin typeface="-webkit-standard"/>
                <a:hlinkClick r:id="rId3"/>
              </a:rPr>
              <a:t>Outside Hackers Infiltrate MIT Network, Compromise Security,</a:t>
            </a:r>
            <a:r>
              <a:rPr lang="en-US" b="0" i="0" u="none" strike="noStrike" dirty="0">
                <a:solidFill>
                  <a:srgbClr val="000000"/>
                </a:solidFill>
                <a:effectLst/>
                <a:latin typeface="-webkit-standard"/>
              </a:rPr>
              <a:t> " The Tech,  Volume 117, Number 49 (Oct. 1997) , pp 1. </a:t>
            </a:r>
            <a:br>
              <a:rPr lang="en-US" dirty="0"/>
            </a:br>
            <a:r>
              <a:rPr lang="en-US" b="1" i="0" u="none" strike="noStrike" dirty="0">
                <a:solidFill>
                  <a:srgbClr val="000000"/>
                </a:solidFill>
                <a:effectLst/>
                <a:latin typeface="-webkit-standard"/>
              </a:rPr>
              <a:t>[</a:t>
            </a:r>
            <a:r>
              <a:rPr lang="en-US" b="1" i="0" u="none" strike="noStrike" dirty="0" err="1">
                <a:solidFill>
                  <a:srgbClr val="000000"/>
                </a:solidFill>
                <a:effectLst/>
                <a:latin typeface="-webkit-standard"/>
              </a:rPr>
              <a:t>Lamport</a:t>
            </a:r>
            <a:r>
              <a:rPr lang="en-US" b="1" i="0" u="none" strike="noStrike" dirty="0">
                <a:solidFill>
                  <a:srgbClr val="000000"/>
                </a:solidFill>
                <a:effectLst/>
                <a:latin typeface="-webkit-standard"/>
              </a:rPr>
              <a:t> 1981] </a:t>
            </a:r>
            <a:r>
              <a:rPr lang="en-US" b="0" i="0" u="none" strike="noStrike" dirty="0">
                <a:solidFill>
                  <a:srgbClr val="000000"/>
                </a:solidFill>
                <a:effectLst/>
                <a:latin typeface="-webkit-standard"/>
              </a:rPr>
              <a:t> </a:t>
            </a:r>
            <a:r>
              <a:rPr lang="en-US" b="0" i="0" u="none" strike="noStrike" dirty="0" err="1">
                <a:solidFill>
                  <a:srgbClr val="000000"/>
                </a:solidFill>
                <a:effectLst/>
                <a:latin typeface="-webkit-standard"/>
              </a:rPr>
              <a:t>Lamport</a:t>
            </a:r>
            <a:r>
              <a:rPr lang="en-US" b="0" i="0" u="none" strike="noStrike" dirty="0">
                <a:solidFill>
                  <a:srgbClr val="000000"/>
                </a:solidFill>
                <a:effectLst/>
                <a:latin typeface="-webkit-standard"/>
              </a:rPr>
              <a:t>, L., "Password Authentication with Insecure  Communication",</a:t>
            </a:r>
            <a:r>
              <a:rPr lang="en-US" b="0" i="1" u="none" strike="noStrike" dirty="0">
                <a:solidFill>
                  <a:srgbClr val="000000"/>
                </a:solidFill>
                <a:effectLst/>
                <a:latin typeface="-webkit-standard"/>
              </a:rPr>
              <a:t> Communications of the ACM, </a:t>
            </a:r>
            <a:r>
              <a:rPr lang="en-US" b="0" i="0" u="none" strike="noStrike" dirty="0">
                <a:solidFill>
                  <a:srgbClr val="000000"/>
                </a:solidFill>
                <a:effectLst/>
                <a:latin typeface="-webkit-standard"/>
              </a:rPr>
              <a:t>Vol. 24, No. 11, November 1981, 770-772. </a:t>
            </a:r>
            <a:br>
              <a:rPr lang="en-US" dirty="0"/>
            </a:br>
            <a:r>
              <a:rPr lang="en-US" b="1" i="0" u="none" strike="noStrike" dirty="0">
                <a:solidFill>
                  <a:srgbClr val="000000"/>
                </a:solidFill>
                <a:effectLst/>
                <a:latin typeface="-webkit-standard"/>
              </a:rPr>
              <a:t>[RFC 1760]</a:t>
            </a:r>
            <a:r>
              <a:rPr lang="en-US" b="0" i="0" u="none" strike="noStrike" dirty="0">
                <a:solidFill>
                  <a:srgbClr val="000000"/>
                </a:solidFill>
                <a:effectLst/>
                <a:latin typeface="-webkit-standard"/>
              </a:rPr>
              <a:t> N. Haller, "The S/KEY One-Time Password System," </a:t>
            </a:r>
            <a:r>
              <a:rPr lang="en-US" b="0" i="0" dirty="0">
                <a:effectLst/>
                <a:latin typeface="-webkit-standard"/>
                <a:hlinkClick r:id="rId4"/>
              </a:rPr>
              <a:t>RFC 1760</a:t>
            </a:r>
            <a:r>
              <a:rPr lang="en-US" b="0" i="0" u="none" strike="noStrike" dirty="0">
                <a:solidFill>
                  <a:srgbClr val="000000"/>
                </a:solidFill>
                <a:effectLst/>
                <a:latin typeface="-webkit-standard"/>
              </a:rPr>
              <a:t>, Feb. 1995. </a:t>
            </a:r>
          </a:p>
          <a:p>
            <a:r>
              <a:rPr lang="en-US" dirty="0">
                <a:hlinkClick r:id="rId5"/>
              </a:rPr>
              <a:t>https://userpages.umbc.edu/~dgorin1/451/security/dcomm/</a:t>
            </a:r>
            <a:r>
              <a:rPr lang="en-US" dirty="0"/>
              <a:t> </a:t>
            </a:r>
            <a:endParaRPr lang="en-JO" dirty="0"/>
          </a:p>
        </p:txBody>
      </p:sp>
    </p:spTree>
    <p:extLst>
      <p:ext uri="{BB962C8B-B14F-4D97-AF65-F5344CB8AC3E}">
        <p14:creationId xmlns:p14="http://schemas.microsoft.com/office/powerpoint/2010/main" val="17491414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BB0988-FDA5-798D-D4A3-1AE61D0595A3}"/>
              </a:ext>
            </a:extLst>
          </p:cNvPr>
          <p:cNvSpPr>
            <a:spLocks noGrp="1"/>
          </p:cNvSpPr>
          <p:nvPr>
            <p:ph type="title"/>
          </p:nvPr>
        </p:nvSpPr>
        <p:spPr/>
        <p:txBody>
          <a:bodyPr/>
          <a:lstStyle/>
          <a:p>
            <a:endParaRPr lang="en-JO"/>
          </a:p>
        </p:txBody>
      </p:sp>
      <p:sp>
        <p:nvSpPr>
          <p:cNvPr id="3" name="Content Placeholder 2">
            <a:extLst>
              <a:ext uri="{FF2B5EF4-FFF2-40B4-BE49-F238E27FC236}">
                <a16:creationId xmlns:a16="http://schemas.microsoft.com/office/drawing/2014/main" id="{82414219-C31F-8E61-6D0F-AED864BE2DDA}"/>
              </a:ext>
            </a:extLst>
          </p:cNvPr>
          <p:cNvSpPr>
            <a:spLocks noGrp="1"/>
          </p:cNvSpPr>
          <p:nvPr>
            <p:ph idx="1"/>
          </p:nvPr>
        </p:nvSpPr>
        <p:spPr>
          <a:xfrm>
            <a:off x="838200" y="1825624"/>
            <a:ext cx="10515600" cy="4824557"/>
          </a:xfrm>
        </p:spPr>
        <p:txBody>
          <a:bodyPr>
            <a:normAutofit lnSpcReduction="10000"/>
          </a:bodyPr>
          <a:lstStyle/>
          <a:p>
            <a:r>
              <a:rPr lang="en-US" b="0" i="0" u="none" strike="noStrike" dirty="0">
                <a:solidFill>
                  <a:srgbClr val="000000"/>
                </a:solidFill>
                <a:effectLst/>
                <a:latin typeface="-webkit-standard"/>
              </a:rPr>
              <a:t>When performing authentication over the network,  the communicating parties can not rely on biometric information, such as a visual appearance or a voiceprint. </a:t>
            </a:r>
          </a:p>
          <a:p>
            <a:r>
              <a:rPr lang="en-US" b="0" i="0" u="none" strike="noStrike" dirty="0">
                <a:solidFill>
                  <a:srgbClr val="000000"/>
                </a:solidFill>
                <a:effectLst/>
                <a:latin typeface="-webkit-standard"/>
              </a:rPr>
              <a:t>Here, authentication must be done solely on the basis of messages and data exchanged as part of an </a:t>
            </a:r>
            <a:r>
              <a:rPr lang="en-US" b="1" i="0" u="none" strike="noStrike" dirty="0">
                <a:solidFill>
                  <a:srgbClr val="000000"/>
                </a:solidFill>
                <a:effectLst/>
                <a:latin typeface="-webkit-standard"/>
              </a:rPr>
              <a:t>authentication protocol.</a:t>
            </a:r>
            <a:r>
              <a:rPr lang="en-US" b="0" i="0" u="none" strike="noStrike" dirty="0">
                <a:solidFill>
                  <a:srgbClr val="000000"/>
                </a:solidFill>
                <a:effectLst/>
                <a:latin typeface="-webkit-standard"/>
              </a:rPr>
              <a:t> </a:t>
            </a:r>
          </a:p>
          <a:p>
            <a:r>
              <a:rPr lang="en-US" b="0" i="0" u="none" strike="noStrike" dirty="0">
                <a:solidFill>
                  <a:srgbClr val="000000"/>
                </a:solidFill>
                <a:effectLst/>
                <a:latin typeface="-webkit-standard"/>
              </a:rPr>
              <a:t> Typically, an authentication protocol would run </a:t>
            </a:r>
            <a:r>
              <a:rPr lang="en-US" b="0" i="1" u="none" strike="noStrike" dirty="0">
                <a:solidFill>
                  <a:srgbClr val="000000"/>
                </a:solidFill>
                <a:effectLst/>
                <a:latin typeface="-webkit-standard"/>
              </a:rPr>
              <a:t>before</a:t>
            </a:r>
            <a:r>
              <a:rPr lang="en-US" b="0" i="0" u="none" strike="noStrike" dirty="0">
                <a:solidFill>
                  <a:srgbClr val="000000"/>
                </a:solidFill>
                <a:effectLst/>
                <a:latin typeface="-webkit-standard"/>
              </a:rPr>
              <a:t> the two communicating parties run some other protocol (e.g., a  reliable data transfer protocol, a routing table exchange protocol, or an email protocol). </a:t>
            </a:r>
          </a:p>
          <a:p>
            <a:r>
              <a:rPr lang="en-US" b="0" i="0" u="none" strike="noStrike" dirty="0">
                <a:solidFill>
                  <a:srgbClr val="000000"/>
                </a:solidFill>
                <a:effectLst/>
                <a:latin typeface="-webkit-standard"/>
              </a:rPr>
              <a:t> The authentication protocol first establishes the identities of the parties to each others' satisfaction; only after authentication do the parties get down to the work at hand.</a:t>
            </a:r>
            <a:endParaRPr lang="en-JO" dirty="0"/>
          </a:p>
        </p:txBody>
      </p:sp>
    </p:spTree>
    <p:extLst>
      <p:ext uri="{BB962C8B-B14F-4D97-AF65-F5344CB8AC3E}">
        <p14:creationId xmlns:p14="http://schemas.microsoft.com/office/powerpoint/2010/main" val="33293652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E7AAE6-8020-3495-C9B0-5AED82400329}"/>
              </a:ext>
            </a:extLst>
          </p:cNvPr>
          <p:cNvSpPr>
            <a:spLocks noGrp="1"/>
          </p:cNvSpPr>
          <p:nvPr>
            <p:ph type="title"/>
          </p:nvPr>
        </p:nvSpPr>
        <p:spPr/>
        <p:txBody>
          <a:bodyPr>
            <a:normAutofit fontScale="90000"/>
          </a:bodyPr>
          <a:lstStyle/>
          <a:p>
            <a:r>
              <a:rPr lang="en-US" b="1" i="0" u="none" strike="noStrike" dirty="0">
                <a:solidFill>
                  <a:srgbClr val="000000"/>
                </a:solidFill>
                <a:effectLst/>
                <a:latin typeface="-webkit-standard"/>
              </a:rPr>
              <a:t>Authentication protocol  </a:t>
            </a:r>
            <a:r>
              <a:rPr lang="en-US" b="1" i="1" dirty="0">
                <a:solidFill>
                  <a:srgbClr val="000000"/>
                </a:solidFill>
                <a:latin typeface="-webkit-standard"/>
              </a:rPr>
              <a:t>(ap)</a:t>
            </a:r>
            <a:br>
              <a:rPr lang="en-US" b="1" i="1" dirty="0">
                <a:solidFill>
                  <a:srgbClr val="000000"/>
                </a:solidFill>
                <a:latin typeface="-webkit-standard"/>
              </a:rPr>
            </a:br>
            <a:r>
              <a:rPr lang="en-US" b="1" i="1" dirty="0">
                <a:solidFill>
                  <a:srgbClr val="000000"/>
                </a:solidFill>
                <a:latin typeface="-webkit-standard"/>
              </a:rPr>
              <a:t>simple idea </a:t>
            </a:r>
            <a:br>
              <a:rPr lang="en-US" b="1" i="0" u="none" strike="noStrike" dirty="0">
                <a:solidFill>
                  <a:srgbClr val="000000"/>
                </a:solidFill>
                <a:effectLst/>
                <a:latin typeface="-webkit-standard"/>
              </a:rPr>
            </a:br>
            <a:endParaRPr lang="en-JO" dirty="0"/>
          </a:p>
        </p:txBody>
      </p:sp>
      <p:sp>
        <p:nvSpPr>
          <p:cNvPr id="3" name="Content Placeholder 2">
            <a:extLst>
              <a:ext uri="{FF2B5EF4-FFF2-40B4-BE49-F238E27FC236}">
                <a16:creationId xmlns:a16="http://schemas.microsoft.com/office/drawing/2014/main" id="{E8ECE2E2-849F-EAD1-513D-C03BBA46D3B0}"/>
              </a:ext>
            </a:extLst>
          </p:cNvPr>
          <p:cNvSpPr>
            <a:spLocks noGrp="1"/>
          </p:cNvSpPr>
          <p:nvPr>
            <p:ph idx="1"/>
          </p:nvPr>
        </p:nvSpPr>
        <p:spPr/>
        <p:txBody>
          <a:bodyPr/>
          <a:lstStyle/>
          <a:p>
            <a:r>
              <a:rPr lang="en-US" b="0" i="0" u="none" strike="noStrike" dirty="0">
                <a:solidFill>
                  <a:srgbClr val="000000"/>
                </a:solidFill>
                <a:effectLst/>
                <a:latin typeface="-webkit-standard"/>
              </a:rPr>
              <a:t>Perhaps the simplest authentication protocol we can imagine is one where Alice simply sends a message to Bob saying she is Alice. </a:t>
            </a:r>
          </a:p>
          <a:p>
            <a:r>
              <a:rPr lang="en-US" b="0" i="0" u="none" strike="noStrike" dirty="0">
                <a:solidFill>
                  <a:srgbClr val="000000"/>
                </a:solidFill>
                <a:effectLst/>
                <a:latin typeface="-webkit-standard"/>
              </a:rPr>
              <a:t>he flaw here is obvious - there is no way for Bob to actually know that the person sending the message, "I am Alice" is indeed Alice.  For example, Trudy (the intruder) could just as well send such a message.</a:t>
            </a:r>
            <a:endParaRPr lang="en-JO" dirty="0"/>
          </a:p>
        </p:txBody>
      </p:sp>
      <p:pic>
        <p:nvPicPr>
          <p:cNvPr id="1026" name="Picture 2" descr="authentication protocol ap1.0">
            <a:extLst>
              <a:ext uri="{FF2B5EF4-FFF2-40B4-BE49-F238E27FC236}">
                <a16:creationId xmlns:a16="http://schemas.microsoft.com/office/drawing/2014/main" id="{74775756-FFBC-2ECD-DBDD-AF38BA4A672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6909" y="4365047"/>
            <a:ext cx="7823200" cy="23495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BCFD7E7C-8A48-D9E7-7469-EE9CF18512B6}"/>
              </a:ext>
            </a:extLst>
          </p:cNvPr>
          <p:cNvSpPr txBox="1"/>
          <p:nvPr/>
        </p:nvSpPr>
        <p:spPr>
          <a:xfrm>
            <a:off x="3579091" y="6488668"/>
            <a:ext cx="6096000" cy="369332"/>
          </a:xfrm>
          <a:prstGeom prst="rect">
            <a:avLst/>
          </a:prstGeom>
          <a:noFill/>
        </p:spPr>
        <p:txBody>
          <a:bodyPr wrap="square">
            <a:spAutoFit/>
          </a:bodyPr>
          <a:lstStyle/>
          <a:p>
            <a:r>
              <a:rPr lang="en-US" b="1" i="0" u="none" strike="noStrike" dirty="0">
                <a:solidFill>
                  <a:srgbClr val="000000"/>
                </a:solidFill>
                <a:effectLst/>
                <a:latin typeface="-webkit-standard"/>
              </a:rPr>
              <a:t>:</a:t>
            </a:r>
            <a:r>
              <a:rPr lang="en-US" b="0" i="0" u="none" strike="noStrike" dirty="0">
                <a:solidFill>
                  <a:srgbClr val="000000"/>
                </a:solidFill>
                <a:effectLst/>
                <a:latin typeface="-webkit-standard"/>
              </a:rPr>
              <a:t> Protocol </a:t>
            </a:r>
            <a:r>
              <a:rPr lang="en-US" b="0" i="1" u="none" strike="noStrike" dirty="0">
                <a:solidFill>
                  <a:srgbClr val="000000"/>
                </a:solidFill>
                <a:effectLst/>
                <a:latin typeface="-webkit-standard"/>
              </a:rPr>
              <a:t>ap v1.0</a:t>
            </a:r>
            <a:r>
              <a:rPr lang="en-US" b="0" i="0" u="none" strike="noStrike" dirty="0">
                <a:solidFill>
                  <a:srgbClr val="000000"/>
                </a:solidFill>
                <a:effectLst/>
                <a:latin typeface="-webkit-standard"/>
              </a:rPr>
              <a:t> and………. a failure scenario</a:t>
            </a:r>
            <a:endParaRPr lang="en-JO" dirty="0"/>
          </a:p>
        </p:txBody>
      </p:sp>
    </p:spTree>
    <p:extLst>
      <p:ext uri="{BB962C8B-B14F-4D97-AF65-F5344CB8AC3E}">
        <p14:creationId xmlns:p14="http://schemas.microsoft.com/office/powerpoint/2010/main" val="29675220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F6DFCB-BF5B-A966-171A-EF8F9BAB7EE2}"/>
              </a:ext>
            </a:extLst>
          </p:cNvPr>
          <p:cNvSpPr>
            <a:spLocks noGrp="1"/>
          </p:cNvSpPr>
          <p:nvPr>
            <p:ph type="title"/>
          </p:nvPr>
        </p:nvSpPr>
        <p:spPr>
          <a:xfrm>
            <a:off x="658091" y="0"/>
            <a:ext cx="10515600" cy="1325563"/>
          </a:xfrm>
        </p:spPr>
        <p:txBody>
          <a:bodyPr/>
          <a:lstStyle/>
          <a:p>
            <a:r>
              <a:rPr lang="en-US" b="1" i="0" u="none" strike="noStrike" dirty="0">
                <a:solidFill>
                  <a:srgbClr val="000000"/>
                </a:solidFill>
                <a:effectLst/>
                <a:latin typeface="-webkit-standard"/>
              </a:rPr>
              <a:t>Authentication protocol </a:t>
            </a:r>
            <a:r>
              <a:rPr lang="en-US" b="1" i="1" u="none" strike="noStrike" dirty="0">
                <a:solidFill>
                  <a:srgbClr val="000000"/>
                </a:solidFill>
                <a:effectLst/>
                <a:latin typeface="-webkit-standard"/>
              </a:rPr>
              <a:t>ap2.0</a:t>
            </a:r>
            <a:endParaRPr lang="en-JO" dirty="0"/>
          </a:p>
        </p:txBody>
      </p:sp>
      <p:sp>
        <p:nvSpPr>
          <p:cNvPr id="3" name="Content Placeholder 2">
            <a:extLst>
              <a:ext uri="{FF2B5EF4-FFF2-40B4-BE49-F238E27FC236}">
                <a16:creationId xmlns:a16="http://schemas.microsoft.com/office/drawing/2014/main" id="{C78B7184-CFE3-AE0F-074B-96E31B8F9D20}"/>
              </a:ext>
            </a:extLst>
          </p:cNvPr>
          <p:cNvSpPr>
            <a:spLocks noGrp="1"/>
          </p:cNvSpPr>
          <p:nvPr>
            <p:ph idx="1"/>
          </p:nvPr>
        </p:nvSpPr>
        <p:spPr>
          <a:xfrm>
            <a:off x="491837" y="1077480"/>
            <a:ext cx="10515600" cy="4351338"/>
          </a:xfrm>
        </p:spPr>
        <p:txBody>
          <a:bodyPr/>
          <a:lstStyle/>
          <a:p>
            <a:r>
              <a:rPr lang="en-US" b="0" i="0" u="none" strike="noStrike" dirty="0">
                <a:solidFill>
                  <a:srgbClr val="000000"/>
                </a:solidFill>
                <a:effectLst/>
                <a:latin typeface="-webkit-standard"/>
              </a:rPr>
              <a:t>In the case that Alice has a well-known network address (e.g., IP address) from which she always communicates, Bob could attempt to authenticate Alice by verifying that the source address on the IP datagram carrying the authentication message  matches Alice's well-known address. If so, then Alice would be authenticated. This might stop a very network-naive intruder from impersonating Alice.  But it wouldn't stop the determined student studying this book, or many others!</a:t>
            </a:r>
            <a:endParaRPr lang="en-JO" dirty="0"/>
          </a:p>
        </p:txBody>
      </p:sp>
      <p:pic>
        <p:nvPicPr>
          <p:cNvPr id="2050" name="Picture 2" descr="Authentication protocol ap2.0">
            <a:extLst>
              <a:ext uri="{FF2B5EF4-FFF2-40B4-BE49-F238E27FC236}">
                <a16:creationId xmlns:a16="http://schemas.microsoft.com/office/drawing/2014/main" id="{9FB80EE4-94C5-3371-81F2-FBA64411255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7731" y="3991698"/>
            <a:ext cx="8420100" cy="25146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F59F3AFD-73FA-579C-0E17-4B5EF19A2CAA}"/>
              </a:ext>
            </a:extLst>
          </p:cNvPr>
          <p:cNvSpPr txBox="1"/>
          <p:nvPr/>
        </p:nvSpPr>
        <p:spPr>
          <a:xfrm>
            <a:off x="3808269" y="6321632"/>
            <a:ext cx="6096000" cy="369332"/>
          </a:xfrm>
          <a:prstGeom prst="rect">
            <a:avLst/>
          </a:prstGeom>
          <a:noFill/>
        </p:spPr>
        <p:txBody>
          <a:bodyPr wrap="square">
            <a:spAutoFit/>
          </a:bodyPr>
          <a:lstStyle/>
          <a:p>
            <a:r>
              <a:rPr lang="en-US" b="0" i="0" u="none" strike="noStrike" dirty="0">
                <a:solidFill>
                  <a:srgbClr val="000000"/>
                </a:solidFill>
                <a:effectLst/>
                <a:latin typeface="-webkit-standard"/>
              </a:rPr>
              <a:t> Protocol </a:t>
            </a:r>
            <a:r>
              <a:rPr lang="en-US" b="0" i="1" u="none" strike="noStrike" dirty="0">
                <a:solidFill>
                  <a:srgbClr val="000000"/>
                </a:solidFill>
                <a:effectLst/>
                <a:latin typeface="-webkit-standard"/>
              </a:rPr>
              <a:t>ap2.0</a:t>
            </a:r>
            <a:r>
              <a:rPr lang="en-US" b="0" i="0" u="none" strike="noStrike" dirty="0">
                <a:solidFill>
                  <a:srgbClr val="000000"/>
                </a:solidFill>
                <a:effectLst/>
                <a:latin typeface="-webkit-standard"/>
              </a:rPr>
              <a:t> and a failure scenario</a:t>
            </a:r>
            <a:endParaRPr lang="en-JO" dirty="0"/>
          </a:p>
        </p:txBody>
      </p:sp>
    </p:spTree>
    <p:extLst>
      <p:ext uri="{BB962C8B-B14F-4D97-AF65-F5344CB8AC3E}">
        <p14:creationId xmlns:p14="http://schemas.microsoft.com/office/powerpoint/2010/main" val="12220350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7771B8-181C-0503-55C4-ADA69CF7469F}"/>
              </a:ext>
            </a:extLst>
          </p:cNvPr>
          <p:cNvSpPr>
            <a:spLocks noGrp="1"/>
          </p:cNvSpPr>
          <p:nvPr>
            <p:ph type="title"/>
          </p:nvPr>
        </p:nvSpPr>
        <p:spPr>
          <a:xfrm>
            <a:off x="838200" y="0"/>
            <a:ext cx="10515600" cy="681037"/>
          </a:xfrm>
        </p:spPr>
        <p:txBody>
          <a:bodyPr>
            <a:normAutofit fontScale="90000"/>
          </a:bodyPr>
          <a:lstStyle/>
          <a:p>
            <a:r>
              <a:rPr lang="en-US" b="1" i="0" u="none" strike="noStrike" dirty="0">
                <a:solidFill>
                  <a:srgbClr val="000000"/>
                </a:solidFill>
                <a:effectLst/>
                <a:latin typeface="-webkit-standard"/>
              </a:rPr>
              <a:t>Authentication protocol </a:t>
            </a:r>
            <a:r>
              <a:rPr lang="en-US" b="1" i="1" u="none" strike="noStrike" dirty="0">
                <a:solidFill>
                  <a:srgbClr val="000000"/>
                </a:solidFill>
                <a:effectLst/>
                <a:latin typeface="-webkit-standard"/>
              </a:rPr>
              <a:t>ap2.0</a:t>
            </a:r>
            <a:endParaRPr lang="en-JO" dirty="0"/>
          </a:p>
        </p:txBody>
      </p:sp>
      <p:sp>
        <p:nvSpPr>
          <p:cNvPr id="3" name="Content Placeholder 2">
            <a:extLst>
              <a:ext uri="{FF2B5EF4-FFF2-40B4-BE49-F238E27FC236}">
                <a16:creationId xmlns:a16="http://schemas.microsoft.com/office/drawing/2014/main" id="{5AB4AE89-938F-CD17-A5F9-23039D31D132}"/>
              </a:ext>
            </a:extLst>
          </p:cNvPr>
          <p:cNvSpPr>
            <a:spLocks noGrp="1"/>
          </p:cNvSpPr>
          <p:nvPr>
            <p:ph idx="1"/>
          </p:nvPr>
        </p:nvSpPr>
        <p:spPr>
          <a:xfrm>
            <a:off x="110836" y="1177636"/>
            <a:ext cx="11970328" cy="5680364"/>
          </a:xfrm>
        </p:spPr>
        <p:txBody>
          <a:bodyPr>
            <a:normAutofit fontScale="92500"/>
          </a:bodyPr>
          <a:lstStyle/>
          <a:p>
            <a:r>
              <a:rPr lang="en-US" b="0" i="0" u="none" strike="noStrike" dirty="0">
                <a:solidFill>
                  <a:srgbClr val="000000"/>
                </a:solidFill>
                <a:effectLst/>
                <a:latin typeface="-webkit-standard"/>
              </a:rPr>
              <a:t>Given that we have now studied both the network and data link layers, we know that it is not that hard (e.g., if one had access to the operating system code and could build one's own operating system kernel, as is the case with Linux and several other freely available operating systems)  to create an IP datagram,  put whatever IP source address we want (e.g., including Alice's well-known IP address) into the IP datagram and send the datagram over the link layer protocol to the first hop router.  From then on, the incorrectly-source-addressed datagram would be dutifully forwarded to Bob. </a:t>
            </a:r>
          </a:p>
          <a:p>
            <a:r>
              <a:rPr lang="en-US" b="0" i="0" u="none" strike="noStrike" dirty="0">
                <a:solidFill>
                  <a:srgbClr val="000000"/>
                </a:solidFill>
                <a:effectLst/>
                <a:latin typeface="-webkit-standard"/>
              </a:rPr>
              <a:t>This approach is a form of </a:t>
            </a:r>
            <a:r>
              <a:rPr lang="en-US" b="1" i="0" u="none" strike="noStrike" dirty="0">
                <a:solidFill>
                  <a:srgbClr val="000000"/>
                </a:solidFill>
                <a:effectLst/>
                <a:latin typeface="-webkit-standard"/>
              </a:rPr>
              <a:t>IP spoofing</a:t>
            </a:r>
            <a:r>
              <a:rPr lang="en-US" b="0" i="0" u="none" strike="noStrike" dirty="0">
                <a:solidFill>
                  <a:srgbClr val="000000"/>
                </a:solidFill>
                <a:effectLst/>
                <a:latin typeface="-webkit-standard"/>
              </a:rPr>
              <a:t>, a well-known security attack technique [</a:t>
            </a:r>
            <a:r>
              <a:rPr lang="en-US" b="0" i="0" dirty="0">
                <a:effectLst/>
                <a:latin typeface="-webkit-standard"/>
                <a:hlinkClick r:id="rId2"/>
              </a:rPr>
              <a:t>Cert 96</a:t>
            </a:r>
            <a:r>
              <a:rPr lang="en-US" b="0" i="0" u="none" strike="noStrike" dirty="0">
                <a:solidFill>
                  <a:srgbClr val="000000"/>
                </a:solidFill>
                <a:effectLst/>
                <a:latin typeface="-webkit-standard"/>
              </a:rPr>
              <a:t>].</a:t>
            </a:r>
            <a:r>
              <a:rPr lang="en-US" b="1" i="0" u="none" strike="noStrike" dirty="0">
                <a:solidFill>
                  <a:srgbClr val="000000"/>
                </a:solidFill>
                <a:effectLst/>
                <a:latin typeface="-webkit-standard"/>
              </a:rPr>
              <a:t> </a:t>
            </a:r>
            <a:r>
              <a:rPr lang="en-US" b="0" i="0" u="none" strike="noStrike" dirty="0">
                <a:solidFill>
                  <a:srgbClr val="000000"/>
                </a:solidFill>
                <a:effectLst/>
                <a:latin typeface="-webkit-standard"/>
              </a:rPr>
              <a:t> IP spoofing can be avoided if a router is configured to refuse IP datagrams that do not have a given source address. For example,  Trudy's first hop router could be configured to only forward datagrams containing Trudy's IP source address.  However, this capability is not universally deployed or enforced. Bob would thus be foolish to assume that Trudy's network manager (who might be Trudy herself!)  had configured Trudy's first hop router to only forward appropriately-addressed datagrams. </a:t>
            </a:r>
            <a:endParaRPr lang="en-JO" dirty="0"/>
          </a:p>
        </p:txBody>
      </p:sp>
    </p:spTree>
    <p:extLst>
      <p:ext uri="{BB962C8B-B14F-4D97-AF65-F5344CB8AC3E}">
        <p14:creationId xmlns:p14="http://schemas.microsoft.com/office/powerpoint/2010/main" val="29052952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3108F1-D007-0DD9-47DE-24CE19200FEC}"/>
              </a:ext>
            </a:extLst>
          </p:cNvPr>
          <p:cNvSpPr>
            <a:spLocks noGrp="1"/>
          </p:cNvSpPr>
          <p:nvPr>
            <p:ph type="title"/>
          </p:nvPr>
        </p:nvSpPr>
        <p:spPr>
          <a:xfrm>
            <a:off x="838200" y="48635"/>
            <a:ext cx="10515600" cy="632402"/>
          </a:xfrm>
        </p:spPr>
        <p:txBody>
          <a:bodyPr>
            <a:normAutofit fontScale="90000"/>
          </a:bodyPr>
          <a:lstStyle/>
          <a:p>
            <a:r>
              <a:rPr lang="en-US" b="1" i="0" u="none" strike="noStrike" dirty="0">
                <a:solidFill>
                  <a:srgbClr val="000000"/>
                </a:solidFill>
                <a:effectLst/>
                <a:latin typeface="-webkit-standard"/>
              </a:rPr>
              <a:t>Authentication protocol </a:t>
            </a:r>
            <a:r>
              <a:rPr lang="en-US" b="1" i="1" u="none" strike="noStrike" dirty="0">
                <a:solidFill>
                  <a:srgbClr val="000000"/>
                </a:solidFill>
                <a:effectLst/>
                <a:latin typeface="-webkit-standard"/>
              </a:rPr>
              <a:t>ap3.0</a:t>
            </a:r>
            <a:endParaRPr lang="en-JO" dirty="0"/>
          </a:p>
        </p:txBody>
      </p:sp>
      <p:sp>
        <p:nvSpPr>
          <p:cNvPr id="3" name="Content Placeholder 2">
            <a:extLst>
              <a:ext uri="{FF2B5EF4-FFF2-40B4-BE49-F238E27FC236}">
                <a16:creationId xmlns:a16="http://schemas.microsoft.com/office/drawing/2014/main" id="{037DC3D5-12C7-A55B-122C-3FCA480DCF8F}"/>
              </a:ext>
            </a:extLst>
          </p:cNvPr>
          <p:cNvSpPr>
            <a:spLocks noGrp="1"/>
          </p:cNvSpPr>
          <p:nvPr>
            <p:ph idx="1"/>
          </p:nvPr>
        </p:nvSpPr>
        <p:spPr>
          <a:xfrm>
            <a:off x="838200" y="914400"/>
            <a:ext cx="10515600" cy="5262563"/>
          </a:xfrm>
        </p:spPr>
        <p:txBody>
          <a:bodyPr/>
          <a:lstStyle/>
          <a:p>
            <a:r>
              <a:rPr lang="en-US" b="0" i="0" u="none" strike="noStrike" dirty="0">
                <a:solidFill>
                  <a:srgbClr val="000000"/>
                </a:solidFill>
                <a:effectLst/>
                <a:latin typeface="-webkit-standard"/>
              </a:rPr>
              <a:t>One classical approach to authentication is to use a secret password. We have PIN numbers to identify ourselves to automatic teller machines and login passwords for operating systems. The password is a shared secret between the authenticator and the person being authenticated.  We saw in section 2.2.5 that HTTP uses a password-based authentication scheme. Telnet and FTP use password authentication as well. In protocol </a:t>
            </a:r>
            <a:r>
              <a:rPr lang="en-US" b="0" i="1" u="none" strike="noStrike" dirty="0">
                <a:solidFill>
                  <a:srgbClr val="000000"/>
                </a:solidFill>
                <a:effectLst/>
                <a:latin typeface="-webkit-standard"/>
              </a:rPr>
              <a:t>ap3.0,</a:t>
            </a:r>
            <a:r>
              <a:rPr lang="en-US" b="0" i="0" u="none" strike="noStrike" dirty="0">
                <a:solidFill>
                  <a:srgbClr val="000000"/>
                </a:solidFill>
                <a:effectLst/>
                <a:latin typeface="-webkit-standard"/>
              </a:rPr>
              <a:t> Alice thus sends her secret password to Bob.</a:t>
            </a:r>
            <a:endParaRPr lang="en-JO" dirty="0"/>
          </a:p>
        </p:txBody>
      </p:sp>
      <p:pic>
        <p:nvPicPr>
          <p:cNvPr id="3074" name="Picture 2" descr="Authentication protocol ap3.0">
            <a:extLst>
              <a:ext uri="{FF2B5EF4-FFF2-40B4-BE49-F238E27FC236}">
                <a16:creationId xmlns:a16="http://schemas.microsoft.com/office/drawing/2014/main" id="{382E906C-CBAA-AB54-5458-FD6EBBBF978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22500" y="4106863"/>
            <a:ext cx="7747000" cy="20701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14973752-1497-6FF4-4F59-7AF7EC0ED8A3}"/>
              </a:ext>
            </a:extLst>
          </p:cNvPr>
          <p:cNvSpPr txBox="1"/>
          <p:nvPr/>
        </p:nvSpPr>
        <p:spPr>
          <a:xfrm>
            <a:off x="3643746" y="6067620"/>
            <a:ext cx="6096000" cy="369332"/>
          </a:xfrm>
          <a:prstGeom prst="rect">
            <a:avLst/>
          </a:prstGeom>
          <a:noFill/>
        </p:spPr>
        <p:txBody>
          <a:bodyPr wrap="square">
            <a:spAutoFit/>
          </a:bodyPr>
          <a:lstStyle/>
          <a:p>
            <a:r>
              <a:rPr lang="en-US" b="0" i="0" u="none" strike="noStrike" dirty="0">
                <a:solidFill>
                  <a:srgbClr val="000000"/>
                </a:solidFill>
                <a:effectLst/>
                <a:latin typeface="-webkit-standard"/>
              </a:rPr>
              <a:t>Protocol </a:t>
            </a:r>
            <a:r>
              <a:rPr lang="en-US" b="0" i="1" u="none" strike="noStrike" dirty="0">
                <a:solidFill>
                  <a:srgbClr val="000000"/>
                </a:solidFill>
                <a:effectLst/>
                <a:latin typeface="-webkit-standard"/>
              </a:rPr>
              <a:t>ap3.0</a:t>
            </a:r>
            <a:r>
              <a:rPr lang="en-US" b="0" i="0" u="none" strike="noStrike" dirty="0">
                <a:solidFill>
                  <a:srgbClr val="000000"/>
                </a:solidFill>
                <a:effectLst/>
                <a:latin typeface="-webkit-standard"/>
              </a:rPr>
              <a:t> and a failure scenario.</a:t>
            </a:r>
            <a:endParaRPr lang="en-JO" dirty="0"/>
          </a:p>
        </p:txBody>
      </p:sp>
    </p:spTree>
    <p:extLst>
      <p:ext uri="{BB962C8B-B14F-4D97-AF65-F5344CB8AC3E}">
        <p14:creationId xmlns:p14="http://schemas.microsoft.com/office/powerpoint/2010/main" val="21576319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8A6637F-AF73-7850-BA38-CB0CA60CF262}"/>
              </a:ext>
            </a:extLst>
          </p:cNvPr>
          <p:cNvSpPr>
            <a:spLocks noGrp="1"/>
          </p:cNvSpPr>
          <p:nvPr>
            <p:ph idx="1"/>
          </p:nvPr>
        </p:nvSpPr>
        <p:spPr/>
        <p:txBody>
          <a:bodyPr/>
          <a:lstStyle/>
          <a:p>
            <a:r>
              <a:rPr lang="en-US" b="0" i="0" u="none" strike="noStrike" dirty="0">
                <a:solidFill>
                  <a:srgbClr val="000000"/>
                </a:solidFill>
                <a:effectLst/>
                <a:latin typeface="-webkit-standard"/>
              </a:rPr>
              <a:t>The security flaw here is clear.  If Trudy eavesdrops on Alice's communication, then she can learn Alice's password.  Lest you think this is unlikely, consider the fact that when one Telnet's to another machine and logs in, the login password is sent unencrypted to the Telnet server .  Someone connected to the Telnet client or server's LAN  can possibly "sniff" (read and store) all packets transmitted on the LAN and thus steal the login password.  In fact, this is a well-known approach for stealing passwords (see, e.g., [</a:t>
            </a:r>
            <a:r>
              <a:rPr lang="en-US" b="0" i="0" dirty="0">
                <a:effectLst/>
                <a:latin typeface="-webkit-standard"/>
                <a:hlinkClick r:id="rId2"/>
              </a:rPr>
              <a:t>Jimenez 1997]</a:t>
            </a:r>
            <a:r>
              <a:rPr lang="en-US" b="0" i="0" u="none" strike="noStrike" dirty="0">
                <a:solidFill>
                  <a:srgbClr val="000000"/>
                </a:solidFill>
                <a:effectLst/>
                <a:latin typeface="-webkit-standard"/>
              </a:rPr>
              <a:t>.  Such a threat is obviously very real, so </a:t>
            </a:r>
            <a:r>
              <a:rPr lang="en-US" b="0" i="1" u="none" strike="noStrike" dirty="0">
                <a:solidFill>
                  <a:srgbClr val="000000"/>
                </a:solidFill>
                <a:effectLst/>
                <a:latin typeface="-webkit-standard"/>
              </a:rPr>
              <a:t>ap3.0</a:t>
            </a:r>
            <a:r>
              <a:rPr lang="en-US" b="0" i="0" u="none" strike="noStrike" dirty="0">
                <a:solidFill>
                  <a:srgbClr val="000000"/>
                </a:solidFill>
                <a:effectLst/>
                <a:latin typeface="-webkit-standard"/>
              </a:rPr>
              <a:t> clearly won't do. </a:t>
            </a:r>
            <a:endParaRPr lang="en-JO" dirty="0"/>
          </a:p>
        </p:txBody>
      </p:sp>
      <p:sp>
        <p:nvSpPr>
          <p:cNvPr id="4" name="Title 1">
            <a:extLst>
              <a:ext uri="{FF2B5EF4-FFF2-40B4-BE49-F238E27FC236}">
                <a16:creationId xmlns:a16="http://schemas.microsoft.com/office/drawing/2014/main" id="{1347BED3-F5E3-7546-7B62-503690994387}"/>
              </a:ext>
            </a:extLst>
          </p:cNvPr>
          <p:cNvSpPr txBox="1">
            <a:spLocks/>
          </p:cNvSpPr>
          <p:nvPr/>
        </p:nvSpPr>
        <p:spPr>
          <a:xfrm>
            <a:off x="838200" y="48635"/>
            <a:ext cx="10515600" cy="632402"/>
          </a:xfrm>
          <a:prstGeom prst="rect">
            <a:avLst/>
          </a:prstGeom>
        </p:spPr>
        <p:txBody>
          <a:bodyPr vert="horz" lIns="91440" tIns="45720" rIns="91440" bIns="45720" rtlCol="0" anchor="ctr">
            <a:normAutofit fontScale="900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a:solidFill>
                  <a:srgbClr val="000000"/>
                </a:solidFill>
                <a:latin typeface="-webkit-standard"/>
              </a:rPr>
              <a:t>Authentication protocol </a:t>
            </a:r>
            <a:r>
              <a:rPr lang="en-US" b="1" i="1">
                <a:solidFill>
                  <a:srgbClr val="000000"/>
                </a:solidFill>
                <a:latin typeface="-webkit-standard"/>
              </a:rPr>
              <a:t>ap3.0</a:t>
            </a:r>
            <a:endParaRPr lang="en-JO" dirty="0"/>
          </a:p>
        </p:txBody>
      </p:sp>
    </p:spTree>
    <p:extLst>
      <p:ext uri="{BB962C8B-B14F-4D97-AF65-F5344CB8AC3E}">
        <p14:creationId xmlns:p14="http://schemas.microsoft.com/office/powerpoint/2010/main" val="10428466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2F6716-2CB3-77D2-FF52-68AE6A1E69B2}"/>
              </a:ext>
            </a:extLst>
          </p:cNvPr>
          <p:cNvSpPr>
            <a:spLocks noGrp="1"/>
          </p:cNvSpPr>
          <p:nvPr>
            <p:ph type="title"/>
          </p:nvPr>
        </p:nvSpPr>
        <p:spPr/>
        <p:txBody>
          <a:bodyPr/>
          <a:lstStyle/>
          <a:p>
            <a:r>
              <a:rPr lang="en-US" b="1" i="0" u="none" strike="noStrike" dirty="0">
                <a:solidFill>
                  <a:srgbClr val="000000"/>
                </a:solidFill>
                <a:effectLst/>
                <a:latin typeface="-webkit-standard"/>
              </a:rPr>
              <a:t>Authentication protocol  </a:t>
            </a:r>
            <a:r>
              <a:rPr lang="en-US" b="1" i="1" u="none" strike="noStrike" dirty="0">
                <a:solidFill>
                  <a:srgbClr val="000000"/>
                </a:solidFill>
                <a:effectLst/>
                <a:latin typeface="-webkit-standard"/>
              </a:rPr>
              <a:t>ap3.1</a:t>
            </a:r>
            <a:endParaRPr lang="en-JO" dirty="0"/>
          </a:p>
        </p:txBody>
      </p:sp>
      <p:sp>
        <p:nvSpPr>
          <p:cNvPr id="3" name="Content Placeholder 2">
            <a:extLst>
              <a:ext uri="{FF2B5EF4-FFF2-40B4-BE49-F238E27FC236}">
                <a16:creationId xmlns:a16="http://schemas.microsoft.com/office/drawing/2014/main" id="{13EC88D2-B773-28F0-0838-E82176D5EB61}"/>
              </a:ext>
            </a:extLst>
          </p:cNvPr>
          <p:cNvSpPr>
            <a:spLocks noGrp="1"/>
          </p:cNvSpPr>
          <p:nvPr>
            <p:ph idx="1"/>
          </p:nvPr>
        </p:nvSpPr>
        <p:spPr/>
        <p:txBody>
          <a:bodyPr/>
          <a:lstStyle/>
          <a:p>
            <a:r>
              <a:rPr lang="en-US" b="0" i="0" u="none" strike="noStrike" dirty="0">
                <a:solidFill>
                  <a:srgbClr val="000000"/>
                </a:solidFill>
                <a:effectLst/>
                <a:latin typeface="-webkit-standard"/>
              </a:rPr>
              <a:t>Having just studied the previous section on cryptography, our next idea for fixing </a:t>
            </a:r>
            <a:r>
              <a:rPr lang="en-US" b="0" i="1" u="none" strike="noStrike" dirty="0">
                <a:solidFill>
                  <a:srgbClr val="000000"/>
                </a:solidFill>
                <a:effectLst/>
                <a:latin typeface="-webkit-standard"/>
              </a:rPr>
              <a:t>ap3.0</a:t>
            </a:r>
            <a:r>
              <a:rPr lang="en-US" b="0" i="0" u="none" strike="noStrike" dirty="0">
                <a:solidFill>
                  <a:srgbClr val="000000"/>
                </a:solidFill>
                <a:effectLst/>
                <a:latin typeface="-webkit-standard"/>
              </a:rPr>
              <a:t> is naturally to use encryption.  By encrypting the password, Trudy will not be able to learn Alice's password!   If we assume that Alice and Bob share a symmetric secret key,</a:t>
            </a:r>
            <a:r>
              <a:rPr lang="en-US" b="0" i="1" u="none" strike="noStrike" dirty="0">
                <a:solidFill>
                  <a:srgbClr val="000000"/>
                </a:solidFill>
                <a:effectLst/>
                <a:latin typeface="-webkit-standard"/>
              </a:rPr>
              <a:t> K</a:t>
            </a:r>
            <a:r>
              <a:rPr lang="en-US" b="0" i="1" u="none" strike="noStrike" baseline="-25000" dirty="0">
                <a:solidFill>
                  <a:srgbClr val="000000"/>
                </a:solidFill>
                <a:effectLst/>
                <a:latin typeface="-webkit-standard"/>
              </a:rPr>
              <a:t>A-B</a:t>
            </a:r>
            <a:r>
              <a:rPr lang="en-US" b="0" i="0" u="none" strike="noStrike" dirty="0">
                <a:solidFill>
                  <a:srgbClr val="000000"/>
                </a:solidFill>
                <a:effectLst/>
                <a:latin typeface="-webkit-standard"/>
              </a:rPr>
              <a:t>, then Alice can encrypt the password, send her identification message, "I am Alice," and her encrypted password to Bob.  Bob then decrypts the password and, assuming the password is correct, authenticates Alice.  Bob feels comfortable in authenticating Alice since not only does Alice know the password, but she also knows the shared secret key value needed to encrypt the password.  Let's call this protocol </a:t>
            </a:r>
            <a:r>
              <a:rPr lang="en-US" b="0" i="1" u="none" strike="noStrike" dirty="0">
                <a:solidFill>
                  <a:srgbClr val="000000"/>
                </a:solidFill>
                <a:effectLst/>
                <a:latin typeface="-webkit-standard"/>
              </a:rPr>
              <a:t>ap3.1.</a:t>
            </a:r>
            <a:endParaRPr lang="en-JO" dirty="0"/>
          </a:p>
        </p:txBody>
      </p:sp>
    </p:spTree>
    <p:extLst>
      <p:ext uri="{BB962C8B-B14F-4D97-AF65-F5344CB8AC3E}">
        <p14:creationId xmlns:p14="http://schemas.microsoft.com/office/powerpoint/2010/main" val="330995041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TotalTime>
  <Words>2499</Words>
  <Application>Microsoft Macintosh PowerPoint</Application>
  <PresentationFormat>Widescreen</PresentationFormat>
  <Paragraphs>71</Paragraphs>
  <Slides>20</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20</vt:i4>
      </vt:variant>
    </vt:vector>
  </HeadingPairs>
  <TitlesOfParts>
    <vt:vector size="25" baseType="lpstr">
      <vt:lpstr>-webkit-standard</vt:lpstr>
      <vt:lpstr>Arial</vt:lpstr>
      <vt:lpstr>Calibri</vt:lpstr>
      <vt:lpstr>Calibri Light</vt:lpstr>
      <vt:lpstr>Office Theme</vt:lpstr>
      <vt:lpstr>Authentication</vt:lpstr>
      <vt:lpstr>What is authentication </vt:lpstr>
      <vt:lpstr>PowerPoint Presentation</vt:lpstr>
      <vt:lpstr>Authentication protocol  (ap) simple idea  </vt:lpstr>
      <vt:lpstr>Authentication protocol ap2.0</vt:lpstr>
      <vt:lpstr>Authentication protocol ap2.0</vt:lpstr>
      <vt:lpstr>Authentication protocol ap3.0</vt:lpstr>
      <vt:lpstr>PowerPoint Presentation</vt:lpstr>
      <vt:lpstr>Authentication protocol  ap3.1</vt:lpstr>
      <vt:lpstr>problem with protocol  ap3.1</vt:lpstr>
      <vt:lpstr>Authentication protocol ap4.0</vt:lpstr>
      <vt:lpstr>Authentication protocol ap4.0</vt:lpstr>
      <vt:lpstr>Authentication protocol ap4.0</vt:lpstr>
      <vt:lpstr>Authentication protocol ap5.0</vt:lpstr>
      <vt:lpstr>Authentication protocol ap5.0</vt:lpstr>
      <vt:lpstr>Authentication protocol ap5.0</vt:lpstr>
      <vt:lpstr>Authentication protocol ap5.0 .. problem</vt:lpstr>
      <vt:lpstr>Authentication protocol ap5.0 .. problem</vt:lpstr>
      <vt:lpstr>man-in-the-middle</vt:lpstr>
      <vt:lpstr>References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Authentication</dc:title>
  <dc:creator>Microsoft Office User</dc:creator>
  <cp:lastModifiedBy>Microsoft Office User</cp:lastModifiedBy>
  <cp:revision>17</cp:revision>
  <dcterms:created xsi:type="dcterms:W3CDTF">2022-12-15T11:04:05Z</dcterms:created>
  <dcterms:modified xsi:type="dcterms:W3CDTF">2022-12-15T11:29:02Z</dcterms:modified>
</cp:coreProperties>
</file>